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5"/>
  </p:notesMasterIdLst>
  <p:handoutMasterIdLst>
    <p:handoutMasterId r:id="rId16"/>
  </p:handoutMasterIdLst>
  <p:sldIdLst>
    <p:sldId id="621" r:id="rId2"/>
    <p:sldId id="934" r:id="rId3"/>
    <p:sldId id="937" r:id="rId4"/>
    <p:sldId id="850" r:id="rId5"/>
    <p:sldId id="847" r:id="rId6"/>
    <p:sldId id="856" r:id="rId7"/>
    <p:sldId id="865" r:id="rId8"/>
    <p:sldId id="923" r:id="rId9"/>
    <p:sldId id="925" r:id="rId10"/>
    <p:sldId id="938" r:id="rId11"/>
    <p:sldId id="940" r:id="rId12"/>
    <p:sldId id="951" r:id="rId13"/>
    <p:sldId id="956" r:id="rId14"/>
  </p:sldIdLst>
  <p:sldSz cx="9144000" cy="6858000" type="screen4x3"/>
  <p:notesSz cx="6794500" cy="9906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00"/>
    <a:srgbClr val="000000"/>
    <a:srgbClr val="C0C0C0"/>
    <a:srgbClr val="99CC00"/>
    <a:srgbClr val="993300"/>
    <a:srgbClr val="8E0000"/>
    <a:srgbClr val="9E0000"/>
    <a:srgbClr val="FABE00"/>
    <a:srgbClr val="FFCF37"/>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84" autoAdjust="0"/>
    <p:restoredTop sz="78266" autoAdjust="0"/>
  </p:normalViewPr>
  <p:slideViewPr>
    <p:cSldViewPr>
      <p:cViewPr varScale="1">
        <p:scale>
          <a:sx n="85" d="100"/>
          <a:sy n="85" d="100"/>
        </p:scale>
        <p:origin x="-852" y="-78"/>
      </p:cViewPr>
      <p:guideLst>
        <p:guide orient="horz" pos="2064"/>
        <p:guide pos="53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fmaldonado\Local%20Settings\Temp\notes97E53A\Country-level%20cloud%20forecast%20from%20November%202011%20in%20new%20forma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fmaldonado\Local%20Settings\Temp\notes97E53A\Private%20Cloud%20Growth%20By%20Sector%20-%20Spai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0"/>
          <c:order val="0"/>
          <c:tx>
            <c:strRef>
              <c:f>'Cloud forecast new style'!$A$80</c:f>
              <c:strCache>
                <c:ptCount val="1"/>
                <c:pt idx="0">
                  <c:v>SaaS</c:v>
                </c:pt>
              </c:strCache>
            </c:strRef>
          </c:tx>
          <c:cat>
            <c:numRef>
              <c:f>'Cloud forecast new style'!$B$79:$G$79</c:f>
              <c:numCache>
                <c:formatCode>General</c:formatCode>
                <c:ptCount val="6"/>
                <c:pt idx="0">
                  <c:v>2010</c:v>
                </c:pt>
                <c:pt idx="1">
                  <c:v>2011</c:v>
                </c:pt>
                <c:pt idx="2">
                  <c:v>2012</c:v>
                </c:pt>
                <c:pt idx="3">
                  <c:v>2013</c:v>
                </c:pt>
                <c:pt idx="4">
                  <c:v>2014</c:v>
                </c:pt>
                <c:pt idx="5">
                  <c:v>2015</c:v>
                </c:pt>
              </c:numCache>
            </c:numRef>
          </c:cat>
          <c:val>
            <c:numRef>
              <c:f>'Cloud forecast new style'!$B$80:$G$80</c:f>
              <c:numCache>
                <c:formatCode>0</c:formatCode>
                <c:ptCount val="6"/>
                <c:pt idx="0">
                  <c:v>127.71517905597992</c:v>
                </c:pt>
                <c:pt idx="1">
                  <c:v>178.06790039576293</c:v>
                </c:pt>
                <c:pt idx="2">
                  <c:v>225.68937407959572</c:v>
                </c:pt>
                <c:pt idx="3">
                  <c:v>278.59835751493665</c:v>
                </c:pt>
                <c:pt idx="4">
                  <c:v>344.24964491929597</c:v>
                </c:pt>
                <c:pt idx="5">
                  <c:v>434.28130440634334</c:v>
                </c:pt>
              </c:numCache>
            </c:numRef>
          </c:val>
        </c:ser>
        <c:ser>
          <c:idx val="1"/>
          <c:order val="1"/>
          <c:tx>
            <c:strRef>
              <c:f>'Cloud forecast new style'!$A$81</c:f>
              <c:strCache>
                <c:ptCount val="1"/>
                <c:pt idx="0">
                  <c:v>PaaS</c:v>
                </c:pt>
              </c:strCache>
            </c:strRef>
          </c:tx>
          <c:cat>
            <c:numRef>
              <c:f>'Cloud forecast new style'!$B$79:$G$79</c:f>
              <c:numCache>
                <c:formatCode>General</c:formatCode>
                <c:ptCount val="6"/>
                <c:pt idx="0">
                  <c:v>2010</c:v>
                </c:pt>
                <c:pt idx="1">
                  <c:v>2011</c:v>
                </c:pt>
                <c:pt idx="2">
                  <c:v>2012</c:v>
                </c:pt>
                <c:pt idx="3">
                  <c:v>2013</c:v>
                </c:pt>
                <c:pt idx="4">
                  <c:v>2014</c:v>
                </c:pt>
                <c:pt idx="5">
                  <c:v>2015</c:v>
                </c:pt>
              </c:numCache>
            </c:numRef>
          </c:cat>
          <c:val>
            <c:numRef>
              <c:f>'Cloud forecast new style'!$B$81:$G$81</c:f>
              <c:numCache>
                <c:formatCode>0</c:formatCode>
                <c:ptCount val="6"/>
                <c:pt idx="0">
                  <c:v>14.80467971790555</c:v>
                </c:pt>
                <c:pt idx="1">
                  <c:v>23.176357654107353</c:v>
                </c:pt>
                <c:pt idx="2">
                  <c:v>35.201739518949061</c:v>
                </c:pt>
                <c:pt idx="3">
                  <c:v>53.223991974754661</c:v>
                </c:pt>
                <c:pt idx="4">
                  <c:v>81.151154074090513</c:v>
                </c:pt>
                <c:pt idx="5">
                  <c:v>124.85663487166386</c:v>
                </c:pt>
              </c:numCache>
            </c:numRef>
          </c:val>
        </c:ser>
        <c:ser>
          <c:idx val="2"/>
          <c:order val="2"/>
          <c:tx>
            <c:strRef>
              <c:f>'Cloud forecast new style'!$A$82</c:f>
              <c:strCache>
                <c:ptCount val="1"/>
                <c:pt idx="0">
                  <c:v>IaaS</c:v>
                </c:pt>
              </c:strCache>
            </c:strRef>
          </c:tx>
          <c:cat>
            <c:numRef>
              <c:f>'Cloud forecast new style'!$B$79:$G$79</c:f>
              <c:numCache>
                <c:formatCode>General</c:formatCode>
                <c:ptCount val="6"/>
                <c:pt idx="0">
                  <c:v>2010</c:v>
                </c:pt>
                <c:pt idx="1">
                  <c:v>2011</c:v>
                </c:pt>
                <c:pt idx="2">
                  <c:v>2012</c:v>
                </c:pt>
                <c:pt idx="3">
                  <c:v>2013</c:v>
                </c:pt>
                <c:pt idx="4">
                  <c:v>2014</c:v>
                </c:pt>
                <c:pt idx="5">
                  <c:v>2015</c:v>
                </c:pt>
              </c:numCache>
            </c:numRef>
          </c:cat>
          <c:val>
            <c:numRef>
              <c:f>'Cloud forecast new style'!$B$82:$G$82</c:f>
              <c:numCache>
                <c:formatCode>0</c:formatCode>
                <c:ptCount val="6"/>
                <c:pt idx="0">
                  <c:v>32.959198690314402</c:v>
                </c:pt>
                <c:pt idx="1">
                  <c:v>46.99077647154234</c:v>
                </c:pt>
                <c:pt idx="2">
                  <c:v>76.176290560439739</c:v>
                </c:pt>
                <c:pt idx="3">
                  <c:v>108.24886787357416</c:v>
                </c:pt>
                <c:pt idx="4">
                  <c:v>150.45839755692825</c:v>
                </c:pt>
                <c:pt idx="5">
                  <c:v>210.57847460242516</c:v>
                </c:pt>
              </c:numCache>
            </c:numRef>
          </c:val>
        </c:ser>
        <c:dLbls>
          <c:showLegendKey val="0"/>
          <c:showVal val="0"/>
          <c:showCatName val="0"/>
          <c:showSerName val="0"/>
          <c:showPercent val="0"/>
          <c:showBubbleSize val="0"/>
        </c:dLbls>
        <c:axId val="109346304"/>
        <c:axId val="85731584"/>
      </c:areaChart>
      <c:catAx>
        <c:axId val="109346304"/>
        <c:scaling>
          <c:orientation val="minMax"/>
        </c:scaling>
        <c:delete val="0"/>
        <c:axPos val="b"/>
        <c:numFmt formatCode="General" sourceLinked="1"/>
        <c:majorTickMark val="out"/>
        <c:minorTickMark val="none"/>
        <c:tickLblPos val="nextTo"/>
        <c:txPr>
          <a:bodyPr/>
          <a:lstStyle/>
          <a:p>
            <a:pPr>
              <a:defRPr>
                <a:solidFill>
                  <a:srgbClr val="000000"/>
                </a:solidFill>
              </a:defRPr>
            </a:pPr>
            <a:endParaRPr lang="es-ES"/>
          </a:p>
        </c:txPr>
        <c:crossAx val="85731584"/>
        <c:crosses val="autoZero"/>
        <c:auto val="1"/>
        <c:lblAlgn val="ctr"/>
        <c:lblOffset val="100"/>
        <c:noMultiLvlLbl val="0"/>
      </c:catAx>
      <c:valAx>
        <c:axId val="85731584"/>
        <c:scaling>
          <c:orientation val="minMax"/>
        </c:scaling>
        <c:delete val="0"/>
        <c:axPos val="l"/>
        <c:majorGridlines/>
        <c:numFmt formatCode="0" sourceLinked="1"/>
        <c:majorTickMark val="out"/>
        <c:minorTickMark val="none"/>
        <c:tickLblPos val="nextTo"/>
        <c:txPr>
          <a:bodyPr/>
          <a:lstStyle/>
          <a:p>
            <a:pPr>
              <a:defRPr>
                <a:solidFill>
                  <a:srgbClr val="000000"/>
                </a:solidFill>
              </a:defRPr>
            </a:pPr>
            <a:endParaRPr lang="es-ES"/>
          </a:p>
        </c:txPr>
        <c:crossAx val="109346304"/>
        <c:crosses val="autoZero"/>
        <c:crossBetween val="midCat"/>
      </c:valAx>
    </c:plotArea>
    <c:legend>
      <c:legendPos val="r"/>
      <c:layout/>
      <c:overlay val="0"/>
      <c:txPr>
        <a:bodyPr/>
        <a:lstStyle/>
        <a:p>
          <a:pPr>
            <a:defRPr sz="1600" b="1">
              <a:solidFill>
                <a:srgbClr val="000000"/>
              </a:solidFill>
            </a:defRPr>
          </a:pPr>
          <a:endParaRPr lang="es-ES"/>
        </a:p>
      </c:txPr>
    </c:legend>
    <c:plotVisOnly val="1"/>
    <c:dispBlanksAs val="zero"/>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0"/>
          <c:order val="0"/>
          <c:tx>
            <c:strRef>
              <c:f>Spain!$B$3</c:f>
              <c:strCache>
                <c:ptCount val="1"/>
                <c:pt idx="0">
                  <c:v>Servicios de migración app</c:v>
                </c:pt>
              </c:strCache>
            </c:strRef>
          </c:tx>
          <c:cat>
            <c:numRef>
              <c:f>Spain!$C$2:$H$2</c:f>
              <c:numCache>
                <c:formatCode>General</c:formatCode>
                <c:ptCount val="6"/>
                <c:pt idx="0">
                  <c:v>2011</c:v>
                </c:pt>
                <c:pt idx="1">
                  <c:v>2012</c:v>
                </c:pt>
                <c:pt idx="2">
                  <c:v>2013</c:v>
                </c:pt>
                <c:pt idx="3">
                  <c:v>2014</c:v>
                </c:pt>
                <c:pt idx="4">
                  <c:v>2015</c:v>
                </c:pt>
                <c:pt idx="5">
                  <c:v>2016</c:v>
                </c:pt>
              </c:numCache>
            </c:numRef>
          </c:cat>
          <c:val>
            <c:numRef>
              <c:f>Spain!$C$3:$H$3</c:f>
              <c:numCache>
                <c:formatCode>0.00</c:formatCode>
                <c:ptCount val="6"/>
                <c:pt idx="0">
                  <c:v>276.29003757243373</c:v>
                </c:pt>
                <c:pt idx="1">
                  <c:v>469.32030220001968</c:v>
                </c:pt>
                <c:pt idx="2">
                  <c:v>668.72320107457654</c:v>
                </c:pt>
                <c:pt idx="3">
                  <c:v>893.7522060394524</c:v>
                </c:pt>
                <c:pt idx="4">
                  <c:v>1183.3618267573002</c:v>
                </c:pt>
                <c:pt idx="5">
                  <c:v>1545.7319861763328</c:v>
                </c:pt>
              </c:numCache>
            </c:numRef>
          </c:val>
        </c:ser>
        <c:ser>
          <c:idx val="1"/>
          <c:order val="1"/>
          <c:tx>
            <c:strRef>
              <c:f>Spain!$B$4</c:f>
              <c:strCache>
                <c:ptCount val="1"/>
                <c:pt idx="0">
                  <c:v>Servicios de consultoría</c:v>
                </c:pt>
              </c:strCache>
            </c:strRef>
          </c:tx>
          <c:cat>
            <c:numRef>
              <c:f>Spain!$C$2:$H$2</c:f>
              <c:numCache>
                <c:formatCode>General</c:formatCode>
                <c:ptCount val="6"/>
                <c:pt idx="0">
                  <c:v>2011</c:v>
                </c:pt>
                <c:pt idx="1">
                  <c:v>2012</c:v>
                </c:pt>
                <c:pt idx="2">
                  <c:v>2013</c:v>
                </c:pt>
                <c:pt idx="3">
                  <c:v>2014</c:v>
                </c:pt>
                <c:pt idx="4">
                  <c:v>2015</c:v>
                </c:pt>
                <c:pt idx="5">
                  <c:v>2016</c:v>
                </c:pt>
              </c:numCache>
            </c:numRef>
          </c:cat>
          <c:val>
            <c:numRef>
              <c:f>Spain!$C$4:$H$4</c:f>
              <c:numCache>
                <c:formatCode>0.00</c:formatCode>
                <c:ptCount val="6"/>
                <c:pt idx="0">
                  <c:v>280.90634042052665</c:v>
                </c:pt>
                <c:pt idx="1">
                  <c:v>388.79574999999954</c:v>
                </c:pt>
                <c:pt idx="2">
                  <c:v>489.83025571687324</c:v>
                </c:pt>
                <c:pt idx="3">
                  <c:v>613.63132628893277</c:v>
                </c:pt>
                <c:pt idx="4">
                  <c:v>754.21552650456272</c:v>
                </c:pt>
                <c:pt idx="5">
                  <c:v>914.69633563922355</c:v>
                </c:pt>
              </c:numCache>
            </c:numRef>
          </c:val>
        </c:ser>
        <c:ser>
          <c:idx val="2"/>
          <c:order val="2"/>
          <c:tx>
            <c:strRef>
              <c:f>Spain!$B$5</c:f>
              <c:strCache>
                <c:ptCount val="1"/>
                <c:pt idx="0">
                  <c:v>Servicios de Integración</c:v>
                </c:pt>
              </c:strCache>
            </c:strRef>
          </c:tx>
          <c:cat>
            <c:numRef>
              <c:f>Spain!$C$2:$H$2</c:f>
              <c:numCache>
                <c:formatCode>General</c:formatCode>
                <c:ptCount val="6"/>
                <c:pt idx="0">
                  <c:v>2011</c:v>
                </c:pt>
                <c:pt idx="1">
                  <c:v>2012</c:v>
                </c:pt>
                <c:pt idx="2">
                  <c:v>2013</c:v>
                </c:pt>
                <c:pt idx="3">
                  <c:v>2014</c:v>
                </c:pt>
                <c:pt idx="4">
                  <c:v>2015</c:v>
                </c:pt>
                <c:pt idx="5">
                  <c:v>2016</c:v>
                </c:pt>
              </c:numCache>
            </c:numRef>
          </c:cat>
          <c:val>
            <c:numRef>
              <c:f>Spain!$C$5:$H$5</c:f>
              <c:numCache>
                <c:formatCode>0.00</c:formatCode>
                <c:ptCount val="6"/>
                <c:pt idx="0">
                  <c:v>426.29358181435674</c:v>
                </c:pt>
                <c:pt idx="1">
                  <c:v>561.80019581267118</c:v>
                </c:pt>
                <c:pt idx="2">
                  <c:v>693.8512771358038</c:v>
                </c:pt>
                <c:pt idx="3">
                  <c:v>889.497319417683</c:v>
                </c:pt>
                <c:pt idx="4">
                  <c:v>1130.0580241372443</c:v>
                </c:pt>
                <c:pt idx="5">
                  <c:v>1448.4826266266107</c:v>
                </c:pt>
              </c:numCache>
            </c:numRef>
          </c:val>
        </c:ser>
        <c:ser>
          <c:idx val="3"/>
          <c:order val="3"/>
          <c:tx>
            <c:strRef>
              <c:f>Spain!$B$6</c:f>
              <c:strCache>
                <c:ptCount val="1"/>
                <c:pt idx="0">
                  <c:v>Software de gestión de infraestructura</c:v>
                </c:pt>
              </c:strCache>
            </c:strRef>
          </c:tx>
          <c:cat>
            <c:numRef>
              <c:f>Spain!$C$2:$H$2</c:f>
              <c:numCache>
                <c:formatCode>General</c:formatCode>
                <c:ptCount val="6"/>
                <c:pt idx="0">
                  <c:v>2011</c:v>
                </c:pt>
                <c:pt idx="1">
                  <c:v>2012</c:v>
                </c:pt>
                <c:pt idx="2">
                  <c:v>2013</c:v>
                </c:pt>
                <c:pt idx="3">
                  <c:v>2014</c:v>
                </c:pt>
                <c:pt idx="4">
                  <c:v>2015</c:v>
                </c:pt>
                <c:pt idx="5">
                  <c:v>2016</c:v>
                </c:pt>
              </c:numCache>
            </c:numRef>
          </c:cat>
          <c:val>
            <c:numRef>
              <c:f>Spain!$C$6:$H$6</c:f>
              <c:numCache>
                <c:formatCode>0.00</c:formatCode>
                <c:ptCount val="6"/>
                <c:pt idx="0">
                  <c:v>83.870882584743242</c:v>
                </c:pt>
                <c:pt idx="1">
                  <c:v>122.93188108679549</c:v>
                </c:pt>
                <c:pt idx="2">
                  <c:v>168.18837408859221</c:v>
                </c:pt>
                <c:pt idx="3">
                  <c:v>217.88105135744158</c:v>
                </c:pt>
                <c:pt idx="4">
                  <c:v>258.29504048641525</c:v>
                </c:pt>
                <c:pt idx="5">
                  <c:v>286.49909589766469</c:v>
                </c:pt>
              </c:numCache>
            </c:numRef>
          </c:val>
        </c:ser>
        <c:ser>
          <c:idx val="4"/>
          <c:order val="4"/>
          <c:tx>
            <c:strRef>
              <c:f>Spain!$B$7</c:f>
              <c:strCache>
                <c:ptCount val="1"/>
                <c:pt idx="0">
                  <c:v>Consultoría e Integración Redes</c:v>
                </c:pt>
              </c:strCache>
            </c:strRef>
          </c:tx>
          <c:cat>
            <c:numRef>
              <c:f>Spain!$C$2:$H$2</c:f>
              <c:numCache>
                <c:formatCode>General</c:formatCode>
                <c:ptCount val="6"/>
                <c:pt idx="0">
                  <c:v>2011</c:v>
                </c:pt>
                <c:pt idx="1">
                  <c:v>2012</c:v>
                </c:pt>
                <c:pt idx="2">
                  <c:v>2013</c:v>
                </c:pt>
                <c:pt idx="3">
                  <c:v>2014</c:v>
                </c:pt>
                <c:pt idx="4">
                  <c:v>2015</c:v>
                </c:pt>
                <c:pt idx="5">
                  <c:v>2016</c:v>
                </c:pt>
              </c:numCache>
            </c:numRef>
          </c:cat>
          <c:val>
            <c:numRef>
              <c:f>Spain!$C$7:$H$7</c:f>
              <c:numCache>
                <c:formatCode>0.00</c:formatCode>
                <c:ptCount val="6"/>
                <c:pt idx="0">
                  <c:v>203.51838155305822</c:v>
                </c:pt>
                <c:pt idx="1">
                  <c:v>295.10165325193429</c:v>
                </c:pt>
                <c:pt idx="2">
                  <c:v>410.66302883899147</c:v>
                </c:pt>
                <c:pt idx="3">
                  <c:v>537.15650665085582</c:v>
                </c:pt>
                <c:pt idx="4">
                  <c:v>670.77519334021667</c:v>
                </c:pt>
                <c:pt idx="5">
                  <c:v>808.96028847389448</c:v>
                </c:pt>
              </c:numCache>
            </c:numRef>
          </c:val>
        </c:ser>
        <c:ser>
          <c:idx val="5"/>
          <c:order val="5"/>
          <c:tx>
            <c:strRef>
              <c:f>Spain!$B$8</c:f>
              <c:strCache>
                <c:ptCount val="1"/>
                <c:pt idx="0">
                  <c:v>Networking</c:v>
                </c:pt>
              </c:strCache>
            </c:strRef>
          </c:tx>
          <c:cat>
            <c:numRef>
              <c:f>Spain!$C$2:$H$2</c:f>
              <c:numCache>
                <c:formatCode>General</c:formatCode>
                <c:ptCount val="6"/>
                <c:pt idx="0">
                  <c:v>2011</c:v>
                </c:pt>
                <c:pt idx="1">
                  <c:v>2012</c:v>
                </c:pt>
                <c:pt idx="2">
                  <c:v>2013</c:v>
                </c:pt>
                <c:pt idx="3">
                  <c:v>2014</c:v>
                </c:pt>
                <c:pt idx="4">
                  <c:v>2015</c:v>
                </c:pt>
                <c:pt idx="5">
                  <c:v>2016</c:v>
                </c:pt>
              </c:numCache>
            </c:numRef>
          </c:cat>
          <c:val>
            <c:numRef>
              <c:f>Spain!$C$8:$H$8</c:f>
              <c:numCache>
                <c:formatCode>0.00</c:formatCode>
                <c:ptCount val="6"/>
                <c:pt idx="0">
                  <c:v>142.00183427636918</c:v>
                </c:pt>
                <c:pt idx="1">
                  <c:v>158.14941015688638</c:v>
                </c:pt>
                <c:pt idx="2">
                  <c:v>174.90681170423531</c:v>
                </c:pt>
                <c:pt idx="3">
                  <c:v>194.02375007130905</c:v>
                </c:pt>
                <c:pt idx="4">
                  <c:v>217.94151668261753</c:v>
                </c:pt>
                <c:pt idx="5">
                  <c:v>246.66180206374133</c:v>
                </c:pt>
              </c:numCache>
            </c:numRef>
          </c:val>
        </c:ser>
        <c:ser>
          <c:idx val="6"/>
          <c:order val="6"/>
          <c:tx>
            <c:strRef>
              <c:f>Spain!$B$9</c:f>
              <c:strCache>
                <c:ptCount val="1"/>
                <c:pt idx="0">
                  <c:v>Software de Seguridad</c:v>
                </c:pt>
              </c:strCache>
            </c:strRef>
          </c:tx>
          <c:spPr>
            <a:ln w="25400">
              <a:noFill/>
            </a:ln>
          </c:spPr>
          <c:cat>
            <c:numRef>
              <c:f>Spain!$C$2:$H$2</c:f>
              <c:numCache>
                <c:formatCode>General</c:formatCode>
                <c:ptCount val="6"/>
                <c:pt idx="0">
                  <c:v>2011</c:v>
                </c:pt>
                <c:pt idx="1">
                  <c:v>2012</c:v>
                </c:pt>
                <c:pt idx="2">
                  <c:v>2013</c:v>
                </c:pt>
                <c:pt idx="3">
                  <c:v>2014</c:v>
                </c:pt>
                <c:pt idx="4">
                  <c:v>2015</c:v>
                </c:pt>
                <c:pt idx="5">
                  <c:v>2016</c:v>
                </c:pt>
              </c:numCache>
            </c:numRef>
          </c:cat>
          <c:val>
            <c:numRef>
              <c:f>Spain!$C$9:$H$9</c:f>
              <c:numCache>
                <c:formatCode>0.00</c:formatCode>
                <c:ptCount val="6"/>
                <c:pt idx="0">
                  <c:v>235.88219000000018</c:v>
                </c:pt>
                <c:pt idx="1">
                  <c:v>309.92173297499932</c:v>
                </c:pt>
                <c:pt idx="2">
                  <c:v>386.61439516500002</c:v>
                </c:pt>
                <c:pt idx="3">
                  <c:v>478.12867913999997</c:v>
                </c:pt>
                <c:pt idx="4">
                  <c:v>565.14809874347998</c:v>
                </c:pt>
                <c:pt idx="5">
                  <c:v>668.0050527147929</c:v>
                </c:pt>
              </c:numCache>
            </c:numRef>
          </c:val>
        </c:ser>
        <c:ser>
          <c:idx val="7"/>
          <c:order val="7"/>
          <c:tx>
            <c:strRef>
              <c:f>Spain!$B$10</c:f>
              <c:strCache>
                <c:ptCount val="1"/>
                <c:pt idx="0">
                  <c:v>Servidores</c:v>
                </c:pt>
              </c:strCache>
            </c:strRef>
          </c:tx>
          <c:spPr>
            <a:ln w="25400">
              <a:noFill/>
            </a:ln>
          </c:spPr>
          <c:cat>
            <c:numRef>
              <c:f>Spain!$C$2:$H$2</c:f>
              <c:numCache>
                <c:formatCode>General</c:formatCode>
                <c:ptCount val="6"/>
                <c:pt idx="0">
                  <c:v>2011</c:v>
                </c:pt>
                <c:pt idx="1">
                  <c:v>2012</c:v>
                </c:pt>
                <c:pt idx="2">
                  <c:v>2013</c:v>
                </c:pt>
                <c:pt idx="3">
                  <c:v>2014</c:v>
                </c:pt>
                <c:pt idx="4">
                  <c:v>2015</c:v>
                </c:pt>
                <c:pt idx="5">
                  <c:v>2016</c:v>
                </c:pt>
              </c:numCache>
            </c:numRef>
          </c:cat>
          <c:val>
            <c:numRef>
              <c:f>Spain!$C$10:$H$10</c:f>
              <c:numCache>
                <c:formatCode>0.00</c:formatCode>
                <c:ptCount val="6"/>
                <c:pt idx="0">
                  <c:v>423.39045211281774</c:v>
                </c:pt>
                <c:pt idx="1">
                  <c:v>534.66876036419353</c:v>
                </c:pt>
                <c:pt idx="2">
                  <c:v>636.5414350995469</c:v>
                </c:pt>
                <c:pt idx="3">
                  <c:v>743.64136104770773</c:v>
                </c:pt>
                <c:pt idx="4">
                  <c:v>803.5798816852631</c:v>
                </c:pt>
                <c:pt idx="5">
                  <c:v>836.53075924461746</c:v>
                </c:pt>
              </c:numCache>
            </c:numRef>
          </c:val>
        </c:ser>
        <c:ser>
          <c:idx val="8"/>
          <c:order val="8"/>
          <c:tx>
            <c:strRef>
              <c:f>Spain!$B$11</c:f>
              <c:strCache>
                <c:ptCount val="1"/>
                <c:pt idx="0">
                  <c:v>Almacenamiento</c:v>
                </c:pt>
              </c:strCache>
            </c:strRef>
          </c:tx>
          <c:spPr>
            <a:ln w="25400">
              <a:noFill/>
            </a:ln>
          </c:spPr>
          <c:cat>
            <c:numRef>
              <c:f>Spain!$C$2:$H$2</c:f>
              <c:numCache>
                <c:formatCode>General</c:formatCode>
                <c:ptCount val="6"/>
                <c:pt idx="0">
                  <c:v>2011</c:v>
                </c:pt>
                <c:pt idx="1">
                  <c:v>2012</c:v>
                </c:pt>
                <c:pt idx="2">
                  <c:v>2013</c:v>
                </c:pt>
                <c:pt idx="3">
                  <c:v>2014</c:v>
                </c:pt>
                <c:pt idx="4">
                  <c:v>2015</c:v>
                </c:pt>
                <c:pt idx="5">
                  <c:v>2016</c:v>
                </c:pt>
              </c:numCache>
            </c:numRef>
          </c:cat>
          <c:val>
            <c:numRef>
              <c:f>Spain!$C$11:$H$11</c:f>
              <c:numCache>
                <c:formatCode>0.00</c:formatCode>
                <c:ptCount val="6"/>
                <c:pt idx="0">
                  <c:v>201.53583686448101</c:v>
                </c:pt>
                <c:pt idx="1">
                  <c:v>220.45005570005358</c:v>
                </c:pt>
                <c:pt idx="2">
                  <c:v>251.6036861139531</c:v>
                </c:pt>
                <c:pt idx="3">
                  <c:v>295.49891584614295</c:v>
                </c:pt>
                <c:pt idx="4">
                  <c:v>333.43238973703865</c:v>
                </c:pt>
                <c:pt idx="5">
                  <c:v>376.39939041407411</c:v>
                </c:pt>
              </c:numCache>
            </c:numRef>
          </c:val>
        </c:ser>
        <c:ser>
          <c:idx val="9"/>
          <c:order val="9"/>
          <c:tx>
            <c:strRef>
              <c:f>Spain!$B$12</c:f>
              <c:strCache>
                <c:ptCount val="1"/>
                <c:pt idx="0">
                  <c:v>Software de Almacenamiento</c:v>
                </c:pt>
              </c:strCache>
            </c:strRef>
          </c:tx>
          <c:spPr>
            <a:ln w="25400">
              <a:noFill/>
            </a:ln>
          </c:spPr>
          <c:cat>
            <c:numRef>
              <c:f>Spain!$C$2:$H$2</c:f>
              <c:numCache>
                <c:formatCode>General</c:formatCode>
                <c:ptCount val="6"/>
                <c:pt idx="0">
                  <c:v>2011</c:v>
                </c:pt>
                <c:pt idx="1">
                  <c:v>2012</c:v>
                </c:pt>
                <c:pt idx="2">
                  <c:v>2013</c:v>
                </c:pt>
                <c:pt idx="3">
                  <c:v>2014</c:v>
                </c:pt>
                <c:pt idx="4">
                  <c:v>2015</c:v>
                </c:pt>
                <c:pt idx="5">
                  <c:v>2016</c:v>
                </c:pt>
              </c:numCache>
            </c:numRef>
          </c:cat>
          <c:val>
            <c:numRef>
              <c:f>Spain!$C$12:$H$12</c:f>
              <c:numCache>
                <c:formatCode>0.00</c:formatCode>
                <c:ptCount val="6"/>
                <c:pt idx="0">
                  <c:v>57.229193759046986</c:v>
                </c:pt>
                <c:pt idx="1">
                  <c:v>82.988058060081642</c:v>
                </c:pt>
                <c:pt idx="2">
                  <c:v>115.09126894002578</c:v>
                </c:pt>
                <c:pt idx="3">
                  <c:v>152.70784522033438</c:v>
                </c:pt>
                <c:pt idx="4">
                  <c:v>199.84775970273097</c:v>
                </c:pt>
                <c:pt idx="5">
                  <c:v>252.49303135349857</c:v>
                </c:pt>
              </c:numCache>
            </c:numRef>
          </c:val>
        </c:ser>
        <c:dLbls>
          <c:showLegendKey val="0"/>
          <c:showVal val="0"/>
          <c:showCatName val="0"/>
          <c:showSerName val="0"/>
          <c:showPercent val="0"/>
          <c:showBubbleSize val="0"/>
        </c:dLbls>
        <c:axId val="119564800"/>
        <c:axId val="85733888"/>
      </c:areaChart>
      <c:catAx>
        <c:axId val="119564800"/>
        <c:scaling>
          <c:orientation val="minMax"/>
        </c:scaling>
        <c:delete val="0"/>
        <c:axPos val="b"/>
        <c:numFmt formatCode="General" sourceLinked="1"/>
        <c:majorTickMark val="out"/>
        <c:minorTickMark val="none"/>
        <c:tickLblPos val="nextTo"/>
        <c:txPr>
          <a:bodyPr/>
          <a:lstStyle/>
          <a:p>
            <a:pPr>
              <a:defRPr>
                <a:solidFill>
                  <a:srgbClr val="000000"/>
                </a:solidFill>
              </a:defRPr>
            </a:pPr>
            <a:endParaRPr lang="es-ES"/>
          </a:p>
        </c:txPr>
        <c:crossAx val="85733888"/>
        <c:crosses val="autoZero"/>
        <c:auto val="1"/>
        <c:lblAlgn val="ctr"/>
        <c:lblOffset val="100"/>
        <c:noMultiLvlLbl val="0"/>
      </c:catAx>
      <c:valAx>
        <c:axId val="85733888"/>
        <c:scaling>
          <c:orientation val="minMax"/>
        </c:scaling>
        <c:delete val="0"/>
        <c:axPos val="l"/>
        <c:majorGridlines/>
        <c:numFmt formatCode="0" sourceLinked="0"/>
        <c:majorTickMark val="out"/>
        <c:minorTickMark val="none"/>
        <c:tickLblPos val="nextTo"/>
        <c:txPr>
          <a:bodyPr/>
          <a:lstStyle/>
          <a:p>
            <a:pPr>
              <a:defRPr>
                <a:solidFill>
                  <a:srgbClr val="000000"/>
                </a:solidFill>
              </a:defRPr>
            </a:pPr>
            <a:endParaRPr lang="es-ES"/>
          </a:p>
        </c:txPr>
        <c:crossAx val="119564800"/>
        <c:crosses val="autoZero"/>
        <c:crossBetween val="midCat"/>
      </c:valAx>
    </c:plotArea>
    <c:legend>
      <c:legendPos val="r"/>
      <c:layout>
        <c:manualLayout>
          <c:xMode val="edge"/>
          <c:yMode val="edge"/>
          <c:x val="0.71281971219114915"/>
          <c:y val="2.8169014084507043E-2"/>
          <c:w val="0.28574350619965633"/>
          <c:h val="0.87472367010461793"/>
        </c:manualLayout>
      </c:layout>
      <c:overlay val="0"/>
      <c:txPr>
        <a:bodyPr/>
        <a:lstStyle/>
        <a:p>
          <a:pPr>
            <a:defRPr b="1">
              <a:solidFill>
                <a:srgbClr val="000000"/>
              </a:solidFill>
            </a:defRPr>
          </a:pPr>
          <a:endParaRPr lang="es-ES"/>
        </a:p>
      </c:txPr>
    </c:legend>
    <c:plotVisOnly val="1"/>
    <c:dispBlanksAs val="zero"/>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42" name="Rectangle 2"/>
          <p:cNvSpPr>
            <a:spLocks noGrp="1" noChangeArrowheads="1"/>
          </p:cNvSpPr>
          <p:nvPr>
            <p:ph type="hdr" sz="quarter"/>
          </p:nvPr>
        </p:nvSpPr>
        <p:spPr bwMode="auto">
          <a:xfrm>
            <a:off x="4" y="2"/>
            <a:ext cx="2944813" cy="495301"/>
          </a:xfrm>
          <a:prstGeom prst="rect">
            <a:avLst/>
          </a:prstGeom>
          <a:noFill/>
          <a:ln w="9525">
            <a:noFill/>
            <a:miter lim="800000"/>
            <a:headEnd/>
            <a:tailEnd/>
          </a:ln>
          <a:effectLst/>
        </p:spPr>
        <p:txBody>
          <a:bodyPr vert="horz" wrap="square" lIns="92948" tIns="46474" rIns="92948" bIns="46474" numCol="1" anchor="t" anchorCtr="0" compatLnSpc="1">
            <a:prstTxWarp prst="textNoShape">
              <a:avLst/>
            </a:prstTxWarp>
          </a:bodyPr>
          <a:lstStyle>
            <a:lvl1pPr defTabSz="930194">
              <a:defRPr sz="1200"/>
            </a:lvl1pPr>
          </a:lstStyle>
          <a:p>
            <a:endParaRPr lang="en-GB"/>
          </a:p>
        </p:txBody>
      </p:sp>
      <p:sp>
        <p:nvSpPr>
          <p:cNvPr id="317443" name="Rectangle 3"/>
          <p:cNvSpPr>
            <a:spLocks noGrp="1" noChangeArrowheads="1"/>
          </p:cNvSpPr>
          <p:nvPr>
            <p:ph type="dt" sz="quarter" idx="1"/>
          </p:nvPr>
        </p:nvSpPr>
        <p:spPr bwMode="auto">
          <a:xfrm>
            <a:off x="3849688" y="2"/>
            <a:ext cx="2944812" cy="495301"/>
          </a:xfrm>
          <a:prstGeom prst="rect">
            <a:avLst/>
          </a:prstGeom>
          <a:noFill/>
          <a:ln w="9525">
            <a:noFill/>
            <a:miter lim="800000"/>
            <a:headEnd/>
            <a:tailEnd/>
          </a:ln>
          <a:effectLst/>
        </p:spPr>
        <p:txBody>
          <a:bodyPr vert="horz" wrap="square" lIns="92948" tIns="46474" rIns="92948" bIns="46474" numCol="1" anchor="t" anchorCtr="0" compatLnSpc="1">
            <a:prstTxWarp prst="textNoShape">
              <a:avLst/>
            </a:prstTxWarp>
          </a:bodyPr>
          <a:lstStyle>
            <a:lvl1pPr algn="r" defTabSz="930194">
              <a:defRPr sz="1200"/>
            </a:lvl1pPr>
          </a:lstStyle>
          <a:p>
            <a:endParaRPr lang="en-GB"/>
          </a:p>
        </p:txBody>
      </p:sp>
      <p:sp>
        <p:nvSpPr>
          <p:cNvPr id="317444" name="Rectangle 4"/>
          <p:cNvSpPr>
            <a:spLocks noGrp="1" noChangeArrowheads="1"/>
          </p:cNvSpPr>
          <p:nvPr>
            <p:ph type="ftr" sz="quarter" idx="2"/>
          </p:nvPr>
        </p:nvSpPr>
        <p:spPr bwMode="auto">
          <a:xfrm>
            <a:off x="4" y="9410703"/>
            <a:ext cx="2944813" cy="495301"/>
          </a:xfrm>
          <a:prstGeom prst="rect">
            <a:avLst/>
          </a:prstGeom>
          <a:noFill/>
          <a:ln w="9525">
            <a:noFill/>
            <a:miter lim="800000"/>
            <a:headEnd/>
            <a:tailEnd/>
          </a:ln>
          <a:effectLst/>
        </p:spPr>
        <p:txBody>
          <a:bodyPr vert="horz" wrap="square" lIns="92948" tIns="46474" rIns="92948" bIns="46474" numCol="1" anchor="b" anchorCtr="0" compatLnSpc="1">
            <a:prstTxWarp prst="textNoShape">
              <a:avLst/>
            </a:prstTxWarp>
          </a:bodyPr>
          <a:lstStyle>
            <a:lvl1pPr defTabSz="930194">
              <a:defRPr sz="1200"/>
            </a:lvl1pPr>
          </a:lstStyle>
          <a:p>
            <a:r>
              <a:rPr lang="en-GB" smtClean="0"/>
              <a:t>IDC 2012</a:t>
            </a:r>
            <a:endParaRPr lang="en-GB"/>
          </a:p>
        </p:txBody>
      </p:sp>
      <p:sp>
        <p:nvSpPr>
          <p:cNvPr id="317445" name="Rectangle 5"/>
          <p:cNvSpPr>
            <a:spLocks noGrp="1" noChangeArrowheads="1"/>
          </p:cNvSpPr>
          <p:nvPr>
            <p:ph type="sldNum" sz="quarter" idx="3"/>
          </p:nvPr>
        </p:nvSpPr>
        <p:spPr bwMode="auto">
          <a:xfrm>
            <a:off x="3849688" y="9410703"/>
            <a:ext cx="2944812" cy="495301"/>
          </a:xfrm>
          <a:prstGeom prst="rect">
            <a:avLst/>
          </a:prstGeom>
          <a:noFill/>
          <a:ln w="9525">
            <a:noFill/>
            <a:miter lim="800000"/>
            <a:headEnd/>
            <a:tailEnd/>
          </a:ln>
          <a:effectLst/>
        </p:spPr>
        <p:txBody>
          <a:bodyPr vert="horz" wrap="square" lIns="92948" tIns="46474" rIns="92948" bIns="46474" numCol="1" anchor="b" anchorCtr="0" compatLnSpc="1">
            <a:prstTxWarp prst="textNoShape">
              <a:avLst/>
            </a:prstTxWarp>
          </a:bodyPr>
          <a:lstStyle>
            <a:lvl1pPr algn="r" defTabSz="930194">
              <a:defRPr sz="1200"/>
            </a:lvl1pPr>
          </a:lstStyle>
          <a:p>
            <a:fld id="{7B48D345-8379-463F-928D-500E65129E1C}" type="slidenum">
              <a:rPr lang="en-GB"/>
              <a:pPr/>
              <a:t>‹Nº›</a:t>
            </a:fld>
            <a:endParaRPr lang="en-GB"/>
          </a:p>
        </p:txBody>
      </p:sp>
    </p:spTree>
    <p:extLst>
      <p:ext uri="{BB962C8B-B14F-4D97-AF65-F5344CB8AC3E}">
        <p14:creationId xmlns:p14="http://schemas.microsoft.com/office/powerpoint/2010/main" val="27803371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4" y="2"/>
            <a:ext cx="2944813" cy="495301"/>
          </a:xfrm>
          <a:prstGeom prst="rect">
            <a:avLst/>
          </a:prstGeom>
          <a:noFill/>
          <a:ln w="9525">
            <a:noFill/>
            <a:miter lim="800000"/>
            <a:headEnd/>
            <a:tailEnd/>
          </a:ln>
          <a:effectLst/>
        </p:spPr>
        <p:txBody>
          <a:bodyPr vert="horz" wrap="square" lIns="92948" tIns="46474" rIns="92948" bIns="46474" numCol="1" anchor="t" anchorCtr="0" compatLnSpc="1">
            <a:prstTxWarp prst="textNoShape">
              <a:avLst/>
            </a:prstTxWarp>
          </a:bodyPr>
          <a:lstStyle>
            <a:lvl1pPr defTabSz="930194">
              <a:defRPr sz="1200"/>
            </a:lvl1pPr>
          </a:lstStyle>
          <a:p>
            <a:endParaRPr lang="en-US"/>
          </a:p>
        </p:txBody>
      </p:sp>
      <p:sp>
        <p:nvSpPr>
          <p:cNvPr id="8195" name="Rectangle 3"/>
          <p:cNvSpPr>
            <a:spLocks noGrp="1" noChangeArrowheads="1"/>
          </p:cNvSpPr>
          <p:nvPr>
            <p:ph type="dt" idx="1"/>
          </p:nvPr>
        </p:nvSpPr>
        <p:spPr bwMode="auto">
          <a:xfrm>
            <a:off x="3848104" y="2"/>
            <a:ext cx="2944813" cy="495301"/>
          </a:xfrm>
          <a:prstGeom prst="rect">
            <a:avLst/>
          </a:prstGeom>
          <a:noFill/>
          <a:ln w="9525">
            <a:noFill/>
            <a:miter lim="800000"/>
            <a:headEnd/>
            <a:tailEnd/>
          </a:ln>
          <a:effectLst/>
        </p:spPr>
        <p:txBody>
          <a:bodyPr vert="horz" wrap="square" lIns="92948" tIns="46474" rIns="92948" bIns="46474" numCol="1" anchor="t" anchorCtr="0" compatLnSpc="1">
            <a:prstTxWarp prst="textNoShape">
              <a:avLst/>
            </a:prstTxWarp>
          </a:bodyPr>
          <a:lstStyle>
            <a:lvl1pPr algn="r" defTabSz="930194">
              <a:defRPr sz="1200"/>
            </a:lvl1pPr>
          </a:lstStyle>
          <a:p>
            <a:endParaRPr lang="en-US"/>
          </a:p>
        </p:txBody>
      </p:sp>
      <p:sp>
        <p:nvSpPr>
          <p:cNvPr id="8196" name="Rectangle 4"/>
          <p:cNvSpPr>
            <a:spLocks noGrp="1" noRot="1" noChangeAspect="1" noChangeArrowheads="1" noTextEdit="1"/>
          </p:cNvSpPr>
          <p:nvPr>
            <p:ph type="sldImg" idx="2"/>
          </p:nvPr>
        </p:nvSpPr>
        <p:spPr bwMode="auto">
          <a:xfrm>
            <a:off x="922338" y="744538"/>
            <a:ext cx="4949825" cy="3713162"/>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679450" y="4706941"/>
            <a:ext cx="5435600" cy="4457701"/>
          </a:xfrm>
          <a:prstGeom prst="rect">
            <a:avLst/>
          </a:prstGeom>
          <a:noFill/>
          <a:ln w="9525">
            <a:noFill/>
            <a:miter lim="800000"/>
            <a:headEnd/>
            <a:tailEnd/>
          </a:ln>
          <a:effectLst/>
        </p:spPr>
        <p:txBody>
          <a:bodyPr vert="horz" wrap="square" lIns="92948" tIns="46474" rIns="92948" bIns="4647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4" y="9409115"/>
            <a:ext cx="2944813" cy="495301"/>
          </a:xfrm>
          <a:prstGeom prst="rect">
            <a:avLst/>
          </a:prstGeom>
          <a:noFill/>
          <a:ln w="9525">
            <a:noFill/>
            <a:miter lim="800000"/>
            <a:headEnd/>
            <a:tailEnd/>
          </a:ln>
          <a:effectLst/>
        </p:spPr>
        <p:txBody>
          <a:bodyPr vert="horz" wrap="square" lIns="92948" tIns="46474" rIns="92948" bIns="46474" numCol="1" anchor="b" anchorCtr="0" compatLnSpc="1">
            <a:prstTxWarp prst="textNoShape">
              <a:avLst/>
            </a:prstTxWarp>
          </a:bodyPr>
          <a:lstStyle>
            <a:lvl1pPr defTabSz="930194">
              <a:defRPr sz="1200"/>
            </a:lvl1pPr>
          </a:lstStyle>
          <a:p>
            <a:r>
              <a:rPr lang="en-US" smtClean="0"/>
              <a:t>IDC 2012</a:t>
            </a:r>
            <a:endParaRPr lang="en-US"/>
          </a:p>
        </p:txBody>
      </p:sp>
      <p:sp>
        <p:nvSpPr>
          <p:cNvPr id="8199" name="Rectangle 7"/>
          <p:cNvSpPr>
            <a:spLocks noGrp="1" noChangeArrowheads="1"/>
          </p:cNvSpPr>
          <p:nvPr>
            <p:ph type="sldNum" sz="quarter" idx="5"/>
          </p:nvPr>
        </p:nvSpPr>
        <p:spPr bwMode="auto">
          <a:xfrm>
            <a:off x="3848104" y="9409115"/>
            <a:ext cx="2944813" cy="495301"/>
          </a:xfrm>
          <a:prstGeom prst="rect">
            <a:avLst/>
          </a:prstGeom>
          <a:noFill/>
          <a:ln w="9525">
            <a:noFill/>
            <a:miter lim="800000"/>
            <a:headEnd/>
            <a:tailEnd/>
          </a:ln>
          <a:effectLst/>
        </p:spPr>
        <p:txBody>
          <a:bodyPr vert="horz" wrap="square" lIns="92948" tIns="46474" rIns="92948" bIns="46474" numCol="1" anchor="b" anchorCtr="0" compatLnSpc="1">
            <a:prstTxWarp prst="textNoShape">
              <a:avLst/>
            </a:prstTxWarp>
          </a:bodyPr>
          <a:lstStyle>
            <a:lvl1pPr algn="r" defTabSz="930194">
              <a:defRPr sz="1200"/>
            </a:lvl1pPr>
          </a:lstStyle>
          <a:p>
            <a:fld id="{906C8DFE-6731-4744-9FEF-6317FBDC1FB7}" type="slidenum">
              <a:rPr lang="en-US"/>
              <a:pPr/>
              <a:t>‹Nº›</a:t>
            </a:fld>
            <a:endParaRPr lang="en-US"/>
          </a:p>
        </p:txBody>
      </p:sp>
    </p:spTree>
    <p:extLst>
      <p:ext uri="{BB962C8B-B14F-4D97-AF65-F5344CB8AC3E}">
        <p14:creationId xmlns:p14="http://schemas.microsoft.com/office/powerpoint/2010/main" val="1121961156"/>
      </p:ext>
    </p:extLst>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smtClean="0"/>
              <a:t>IDC 2012</a:t>
            </a:r>
            <a:endParaRPr lang="en-US"/>
          </a:p>
        </p:txBody>
      </p:sp>
      <p:sp>
        <p:nvSpPr>
          <p:cNvPr id="5" name="Rectangle 7"/>
          <p:cNvSpPr>
            <a:spLocks noGrp="1" noChangeArrowheads="1"/>
          </p:cNvSpPr>
          <p:nvPr>
            <p:ph type="sldNum" sz="quarter" idx="5"/>
          </p:nvPr>
        </p:nvSpPr>
        <p:spPr>
          <a:ln/>
        </p:spPr>
        <p:txBody>
          <a:bodyPr/>
          <a:lstStyle/>
          <a:p>
            <a:fld id="{01EB5E75-CD92-4571-8786-C3E15C6ABED2}" type="slidenum">
              <a:rPr lang="en-US"/>
              <a:pPr/>
              <a:t>1</a:t>
            </a:fld>
            <a:endParaRPr lang="en-US"/>
          </a:p>
        </p:txBody>
      </p:sp>
      <p:sp>
        <p:nvSpPr>
          <p:cNvPr id="973826" name="Rectangle 1026"/>
          <p:cNvSpPr>
            <a:spLocks noGrp="1" noRot="1" noChangeAspect="1" noChangeArrowheads="1" noTextEdit="1"/>
          </p:cNvSpPr>
          <p:nvPr>
            <p:ph type="sldImg"/>
          </p:nvPr>
        </p:nvSpPr>
        <p:spPr>
          <a:xfrm>
            <a:off x="920750" y="571500"/>
            <a:ext cx="4954588" cy="3716338"/>
          </a:xfrm>
          <a:ln/>
        </p:spPr>
      </p:sp>
      <p:sp>
        <p:nvSpPr>
          <p:cNvPr id="973827" name="Rectangle 1027"/>
          <p:cNvSpPr>
            <a:spLocks noGrp="1" noChangeArrowheads="1"/>
          </p:cNvSpPr>
          <p:nvPr>
            <p:ph type="body" idx="1"/>
          </p:nvPr>
        </p:nvSpPr>
        <p:spPr>
          <a:xfrm>
            <a:off x="598492" y="4710116"/>
            <a:ext cx="5597525" cy="4710112"/>
          </a:xfrm>
        </p:spPr>
        <p:txBody>
          <a:bodyPr/>
          <a:lstStyle/>
          <a:p>
            <a:pPr marL="190483" indent="-190483">
              <a:spcBef>
                <a:spcPct val="0"/>
              </a:spcBef>
            </a:pPr>
            <a:endParaRPr lang="en-GB" sz="24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smtClean="0">
                <a:latin typeface="Arial" pitchFamily="34" charset="0"/>
              </a:rPr>
              <a:t>Title of Presentation</a:t>
            </a:r>
          </a:p>
          <a:p>
            <a:r>
              <a:rPr lang="en-US" smtClean="0">
                <a:latin typeface="Arial" pitchFamily="34" charset="0"/>
              </a:rPr>
              <a:t>Client</a:t>
            </a:r>
          </a:p>
        </p:txBody>
      </p:sp>
      <p:sp>
        <p:nvSpPr>
          <p:cNvPr id="34819" name="Rectangle 6"/>
          <p:cNvSpPr>
            <a:spLocks noGrp="1" noChangeArrowheads="1"/>
          </p:cNvSpPr>
          <p:nvPr>
            <p:ph type="ftr" sz="quarter" idx="4"/>
          </p:nvPr>
        </p:nvSpPr>
        <p:spPr>
          <a:noFill/>
        </p:spPr>
        <p:txBody>
          <a:bodyPr/>
          <a:lstStyle/>
          <a:p>
            <a:r>
              <a:rPr lang="en-US" smtClean="0">
                <a:latin typeface="Arial" pitchFamily="34" charset="0"/>
              </a:rPr>
              <a:t>IDC 2012</a:t>
            </a:r>
          </a:p>
        </p:txBody>
      </p:sp>
      <p:sp>
        <p:nvSpPr>
          <p:cNvPr id="34820" name="Rectangle 7"/>
          <p:cNvSpPr>
            <a:spLocks noGrp="1" noChangeArrowheads="1"/>
          </p:cNvSpPr>
          <p:nvPr>
            <p:ph type="sldNum" sz="quarter" idx="5"/>
          </p:nvPr>
        </p:nvSpPr>
        <p:spPr>
          <a:noFill/>
        </p:spPr>
        <p:txBody>
          <a:bodyPr/>
          <a:lstStyle/>
          <a:p>
            <a:fld id="{423FCE3E-1584-441D-8CB3-E96615005B30}" type="slidenum">
              <a:rPr lang="en-US" smtClean="0">
                <a:latin typeface="Arial" pitchFamily="34" charset="0"/>
              </a:rPr>
              <a:pPr/>
              <a:t>12</a:t>
            </a:fld>
            <a:endParaRPr lang="en-US" smtClean="0">
              <a:latin typeface="Arial" pitchFamily="34" charset="0"/>
            </a:endParaRPr>
          </a:p>
        </p:txBody>
      </p:sp>
      <p:sp>
        <p:nvSpPr>
          <p:cNvPr id="34821" name="Rectangle 2"/>
          <p:cNvSpPr>
            <a:spLocks noGrp="1" noRot="1" noChangeAspect="1" noChangeArrowheads="1" noTextEdit="1"/>
          </p:cNvSpPr>
          <p:nvPr>
            <p:ph type="sldImg"/>
          </p:nvPr>
        </p:nvSpPr>
        <p:spPr>
          <a:ln/>
        </p:spPr>
      </p:sp>
      <p:sp>
        <p:nvSpPr>
          <p:cNvPr id="34822" name="Rectangle 3"/>
          <p:cNvSpPr>
            <a:spLocks noGrp="1" noChangeArrowheads="1"/>
          </p:cNvSpPr>
          <p:nvPr>
            <p:ph type="body" idx="1"/>
          </p:nvPr>
        </p:nvSpPr>
        <p:spPr>
          <a:noFill/>
          <a:ln/>
        </p:spPr>
        <p:txBody>
          <a:bodyPr/>
          <a:lstStyle/>
          <a:p>
            <a:endParaRPr lang="es-ES"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smtClean="0">
                <a:latin typeface="Arial" pitchFamily="34" charset="0"/>
              </a:rPr>
              <a:t>Title of Presentation</a:t>
            </a:r>
          </a:p>
          <a:p>
            <a:r>
              <a:rPr lang="en-US" smtClean="0">
                <a:latin typeface="Arial" pitchFamily="34" charset="0"/>
              </a:rPr>
              <a:t>Client</a:t>
            </a:r>
          </a:p>
        </p:txBody>
      </p:sp>
      <p:sp>
        <p:nvSpPr>
          <p:cNvPr id="34819" name="Rectangle 6"/>
          <p:cNvSpPr>
            <a:spLocks noGrp="1" noChangeArrowheads="1"/>
          </p:cNvSpPr>
          <p:nvPr>
            <p:ph type="ftr" sz="quarter" idx="4"/>
          </p:nvPr>
        </p:nvSpPr>
        <p:spPr>
          <a:noFill/>
        </p:spPr>
        <p:txBody>
          <a:bodyPr/>
          <a:lstStyle/>
          <a:p>
            <a:r>
              <a:rPr lang="en-US" smtClean="0">
                <a:latin typeface="Arial" pitchFamily="34" charset="0"/>
              </a:rPr>
              <a:t>IDC 2012</a:t>
            </a:r>
          </a:p>
        </p:txBody>
      </p:sp>
      <p:sp>
        <p:nvSpPr>
          <p:cNvPr id="34820" name="Rectangle 7"/>
          <p:cNvSpPr>
            <a:spLocks noGrp="1" noChangeArrowheads="1"/>
          </p:cNvSpPr>
          <p:nvPr>
            <p:ph type="sldNum" sz="quarter" idx="5"/>
          </p:nvPr>
        </p:nvSpPr>
        <p:spPr>
          <a:noFill/>
        </p:spPr>
        <p:txBody>
          <a:bodyPr/>
          <a:lstStyle/>
          <a:p>
            <a:fld id="{423FCE3E-1584-441D-8CB3-E96615005B30}" type="slidenum">
              <a:rPr lang="en-US" smtClean="0">
                <a:latin typeface="Arial" pitchFamily="34" charset="0"/>
              </a:rPr>
              <a:pPr/>
              <a:t>13</a:t>
            </a:fld>
            <a:endParaRPr lang="en-US" smtClean="0">
              <a:latin typeface="Arial" pitchFamily="34" charset="0"/>
            </a:endParaRPr>
          </a:p>
        </p:txBody>
      </p:sp>
      <p:sp>
        <p:nvSpPr>
          <p:cNvPr id="34821" name="Rectangle 2"/>
          <p:cNvSpPr>
            <a:spLocks noGrp="1" noRot="1" noChangeAspect="1" noChangeArrowheads="1" noTextEdit="1"/>
          </p:cNvSpPr>
          <p:nvPr>
            <p:ph type="sldImg"/>
          </p:nvPr>
        </p:nvSpPr>
        <p:spPr>
          <a:ln/>
        </p:spPr>
      </p:sp>
      <p:sp>
        <p:nvSpPr>
          <p:cNvPr id="34822" name="Rectangle 3"/>
          <p:cNvSpPr>
            <a:spLocks noGrp="1" noChangeArrowheads="1"/>
          </p:cNvSpPr>
          <p:nvPr>
            <p:ph type="body" idx="1"/>
          </p:nvPr>
        </p:nvSpPr>
        <p:spPr>
          <a:noFill/>
          <a:ln/>
        </p:spPr>
        <p:txBody>
          <a:bodyPr/>
          <a:lstStyle/>
          <a:p>
            <a:endParaRPr lang="es-E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eaLnBrk="0" hangingPunct="0">
              <a:lnSpc>
                <a:spcPct val="90000"/>
              </a:lnSpc>
              <a:spcBef>
                <a:spcPct val="50000"/>
              </a:spcBef>
              <a:buSzPct val="90000"/>
              <a:buFont typeface="Wingdings" pitchFamily="2" charset="2"/>
              <a:buChar char="q"/>
              <a:defRPr/>
            </a:pPr>
            <a:r>
              <a:rPr lang="es-ES_tradnl" sz="1200" b="1" kern="0" dirty="0" smtClean="0">
                <a:solidFill>
                  <a:schemeClr val="bg2">
                    <a:lumMod val="90000"/>
                    <a:lumOff val="10000"/>
                  </a:schemeClr>
                </a:solidFill>
                <a:latin typeface="Arial" charset="0"/>
                <a:ea typeface="+mn-ea"/>
                <a:cs typeface="+mn-cs"/>
              </a:rPr>
              <a:t>Consideramos adopción de modelos</a:t>
            </a:r>
            <a:r>
              <a:rPr lang="es-ES_tradnl" sz="1200" b="1" kern="0" baseline="0" dirty="0" smtClean="0">
                <a:solidFill>
                  <a:schemeClr val="bg2">
                    <a:lumMod val="90000"/>
                    <a:lumOff val="10000"/>
                  </a:schemeClr>
                </a:solidFill>
                <a:latin typeface="Arial" charset="0"/>
                <a:ea typeface="+mn-ea"/>
                <a:cs typeface="+mn-cs"/>
              </a:rPr>
              <a:t> cloud cuando, bajo esta definición, las soluciones se adoptan de forma mayoritaria en la empresa</a:t>
            </a:r>
            <a:endParaRPr lang="es-ES_tradnl" sz="1200" b="1" kern="0" dirty="0" smtClean="0">
              <a:solidFill>
                <a:schemeClr val="bg2">
                  <a:lumMod val="90000"/>
                  <a:lumOff val="10000"/>
                </a:schemeClr>
              </a:solidFill>
            </a:endParaRPr>
          </a:p>
        </p:txBody>
      </p:sp>
      <p:sp>
        <p:nvSpPr>
          <p:cNvPr id="4" name="Footer Placeholder 3"/>
          <p:cNvSpPr>
            <a:spLocks noGrp="1"/>
          </p:cNvSpPr>
          <p:nvPr>
            <p:ph type="ftr" sz="quarter" idx="10"/>
          </p:nvPr>
        </p:nvSpPr>
        <p:spPr/>
        <p:txBody>
          <a:bodyPr/>
          <a:lstStyle/>
          <a:p>
            <a:r>
              <a:rPr lang="en-US" smtClean="0"/>
              <a:t>IDC 2012</a:t>
            </a:r>
            <a:endParaRPr lang="en-US"/>
          </a:p>
        </p:txBody>
      </p:sp>
      <p:sp>
        <p:nvSpPr>
          <p:cNvPr id="5" name="Slide Number Placeholder 4"/>
          <p:cNvSpPr>
            <a:spLocks noGrp="1"/>
          </p:cNvSpPr>
          <p:nvPr>
            <p:ph type="sldNum" sz="quarter" idx="11"/>
          </p:nvPr>
        </p:nvSpPr>
        <p:spPr/>
        <p:txBody>
          <a:bodyPr/>
          <a:lstStyle/>
          <a:p>
            <a:fld id="{906C8DFE-6731-4744-9FEF-6317FBDC1FB7}"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smtClean="0">
                <a:latin typeface="Arial" pitchFamily="34" charset="0"/>
              </a:rPr>
              <a:t>Title of Presentation</a:t>
            </a:r>
          </a:p>
          <a:p>
            <a:r>
              <a:rPr lang="en-US" smtClean="0">
                <a:latin typeface="Arial" pitchFamily="34" charset="0"/>
              </a:rPr>
              <a:t>Client</a:t>
            </a:r>
          </a:p>
        </p:txBody>
      </p:sp>
      <p:sp>
        <p:nvSpPr>
          <p:cNvPr id="34819" name="Rectangle 6"/>
          <p:cNvSpPr>
            <a:spLocks noGrp="1" noChangeArrowheads="1"/>
          </p:cNvSpPr>
          <p:nvPr>
            <p:ph type="ftr" sz="quarter" idx="4"/>
          </p:nvPr>
        </p:nvSpPr>
        <p:spPr>
          <a:noFill/>
        </p:spPr>
        <p:txBody>
          <a:bodyPr/>
          <a:lstStyle/>
          <a:p>
            <a:r>
              <a:rPr lang="en-US" smtClean="0">
                <a:latin typeface="Arial" pitchFamily="34" charset="0"/>
              </a:rPr>
              <a:t>IDC 2012</a:t>
            </a:r>
          </a:p>
        </p:txBody>
      </p:sp>
      <p:sp>
        <p:nvSpPr>
          <p:cNvPr id="34820" name="Rectangle 7"/>
          <p:cNvSpPr>
            <a:spLocks noGrp="1" noChangeArrowheads="1"/>
          </p:cNvSpPr>
          <p:nvPr>
            <p:ph type="sldNum" sz="quarter" idx="5"/>
          </p:nvPr>
        </p:nvSpPr>
        <p:spPr>
          <a:noFill/>
        </p:spPr>
        <p:txBody>
          <a:bodyPr/>
          <a:lstStyle/>
          <a:p>
            <a:fld id="{423FCE3E-1584-441D-8CB3-E96615005B30}" type="slidenum">
              <a:rPr lang="en-US" smtClean="0">
                <a:latin typeface="Arial" pitchFamily="34" charset="0"/>
              </a:rPr>
              <a:pPr/>
              <a:t>4</a:t>
            </a:fld>
            <a:endParaRPr lang="en-US" smtClean="0">
              <a:latin typeface="Arial" pitchFamily="34" charset="0"/>
            </a:endParaRPr>
          </a:p>
        </p:txBody>
      </p:sp>
      <p:sp>
        <p:nvSpPr>
          <p:cNvPr id="34821" name="Rectangle 2"/>
          <p:cNvSpPr>
            <a:spLocks noGrp="1" noRot="1" noChangeAspect="1" noChangeArrowheads="1" noTextEdit="1"/>
          </p:cNvSpPr>
          <p:nvPr>
            <p:ph type="sldImg"/>
          </p:nvPr>
        </p:nvSpPr>
        <p:spPr>
          <a:ln/>
        </p:spPr>
      </p:sp>
      <p:sp>
        <p:nvSpPr>
          <p:cNvPr id="34822" name="Rectangle 3"/>
          <p:cNvSpPr>
            <a:spLocks noGrp="1" noChangeArrowheads="1"/>
          </p:cNvSpPr>
          <p:nvPr>
            <p:ph type="body" idx="1"/>
          </p:nvPr>
        </p:nvSpPr>
        <p:spPr>
          <a:noFill/>
          <a:ln/>
        </p:spPr>
        <p:txBody>
          <a:bodyPr/>
          <a:lstStyle/>
          <a:p>
            <a:pPr marL="228600" indent="-228600" eaLnBrk="0" hangingPunct="0">
              <a:lnSpc>
                <a:spcPct val="90000"/>
              </a:lnSpc>
              <a:spcBef>
                <a:spcPct val="50000"/>
              </a:spcBef>
              <a:buSzPct val="90000"/>
              <a:buFont typeface="Wingdings" pitchFamily="2" charset="2"/>
              <a:buChar char="q"/>
              <a:defRPr/>
            </a:pPr>
            <a:r>
              <a:rPr lang="es-ES_tradnl" sz="1200" b="1" kern="0" dirty="0" smtClean="0">
                <a:solidFill>
                  <a:schemeClr val="bg2">
                    <a:lumMod val="90000"/>
                    <a:lumOff val="10000"/>
                  </a:schemeClr>
                </a:solidFill>
                <a:latin typeface="Arial" charset="0"/>
                <a:ea typeface="+mn-ea"/>
                <a:cs typeface="+mn-cs"/>
              </a:rPr>
              <a:t>El “</a:t>
            </a:r>
            <a:r>
              <a:rPr lang="es-ES_tradnl" sz="1200" b="1" kern="0" dirty="0" err="1" smtClean="0">
                <a:solidFill>
                  <a:schemeClr val="bg2">
                    <a:lumMod val="90000"/>
                    <a:lumOff val="10000"/>
                  </a:schemeClr>
                </a:solidFill>
              </a:rPr>
              <a:t>awareness</a:t>
            </a:r>
            <a:r>
              <a:rPr lang="es-ES_tradnl" sz="1200" b="1" kern="0" dirty="0" smtClean="0">
                <a:solidFill>
                  <a:schemeClr val="bg2">
                    <a:lumMod val="90000"/>
                    <a:lumOff val="10000"/>
                  </a:schemeClr>
                </a:solidFill>
              </a:rPr>
              <a:t>” surte efecto en el mercado. Aumenta no sólo el conocimiento del modelo, sino también el de la oferta existente en el mercado. En pyme el conocimiento está empujando la adopción. No</a:t>
            </a:r>
            <a:r>
              <a:rPr lang="es-ES_tradnl" sz="1200" b="1" kern="0" baseline="0" dirty="0" smtClean="0">
                <a:solidFill>
                  <a:schemeClr val="bg2">
                    <a:lumMod val="90000"/>
                    <a:lumOff val="10000"/>
                  </a:schemeClr>
                </a:solidFill>
              </a:rPr>
              <a:t> se conoce tanto el modelo sino la oferta concreta de los proveedores, lo que hace que la aproximación a Cloud sea más pragmática.</a:t>
            </a:r>
            <a:endParaRPr lang="es-ES_tradnl" sz="1200" b="1" kern="0" dirty="0" smtClean="0">
              <a:solidFill>
                <a:schemeClr val="bg2">
                  <a:lumMod val="90000"/>
                  <a:lumOff val="10000"/>
                </a:schemeClr>
              </a:solidFill>
            </a:endParaRPr>
          </a:p>
          <a:p>
            <a:pPr marL="228600" indent="-228600" eaLnBrk="0" hangingPunct="0">
              <a:lnSpc>
                <a:spcPct val="90000"/>
              </a:lnSpc>
              <a:spcBef>
                <a:spcPct val="50000"/>
              </a:spcBef>
              <a:buSzPct val="90000"/>
              <a:buFont typeface="Wingdings" pitchFamily="2" charset="2"/>
              <a:buChar char="q"/>
              <a:defRPr/>
            </a:pPr>
            <a:endParaRPr lang="es-ES_tradnl" sz="1200" b="1" kern="0" dirty="0" smtClean="0">
              <a:solidFill>
                <a:schemeClr val="bg2">
                  <a:lumMod val="90000"/>
                  <a:lumOff val="10000"/>
                </a:schemeClr>
              </a:solidFill>
            </a:endParaRPr>
          </a:p>
          <a:p>
            <a:pPr marL="228600" indent="-228600" eaLnBrk="0" hangingPunct="0">
              <a:lnSpc>
                <a:spcPct val="90000"/>
              </a:lnSpc>
              <a:spcBef>
                <a:spcPct val="50000"/>
              </a:spcBef>
              <a:buSzPct val="90000"/>
              <a:buFont typeface="Wingdings" pitchFamily="2" charset="2"/>
              <a:buChar char="q"/>
              <a:defRPr/>
            </a:pPr>
            <a:r>
              <a:rPr lang="es-ES_tradnl" sz="1200" b="1" kern="0" dirty="0" smtClean="0">
                <a:solidFill>
                  <a:schemeClr val="bg2">
                    <a:lumMod val="90000"/>
                    <a:lumOff val="10000"/>
                  </a:schemeClr>
                </a:solidFill>
              </a:rPr>
              <a:t>Fuerte adopción del modelo cloud en España, uniforme entre sectores,</a:t>
            </a:r>
            <a:r>
              <a:rPr lang="es-ES_tradnl" sz="1200" b="1" kern="0" baseline="0" dirty="0" smtClean="0">
                <a:solidFill>
                  <a:schemeClr val="bg2">
                    <a:lumMod val="90000"/>
                    <a:lumOff val="10000"/>
                  </a:schemeClr>
                </a:solidFill>
              </a:rPr>
              <a:t> contrastados con datos de la oferta que hacen de España un país de fuerte adopción respecto a los de su entorno.</a:t>
            </a:r>
            <a:r>
              <a:rPr lang="es-ES_tradnl" sz="1200" b="1" kern="0" dirty="0" smtClean="0">
                <a:solidFill>
                  <a:schemeClr val="bg2">
                    <a:lumMod val="90000"/>
                    <a:lumOff val="10000"/>
                  </a:schemeClr>
                </a:solidFill>
              </a:rPr>
              <a:t> Se anticipa una posible “parálisis” a corto en la adopción de grandes organizaciones del Sector financiero y público  que postergarán sus decisiones</a:t>
            </a:r>
          </a:p>
          <a:p>
            <a:pPr marL="228600" indent="-228600" eaLnBrk="0" hangingPunct="0">
              <a:lnSpc>
                <a:spcPct val="90000"/>
              </a:lnSpc>
              <a:spcBef>
                <a:spcPct val="50000"/>
              </a:spcBef>
              <a:buSzPct val="90000"/>
              <a:buFont typeface="Wingdings" pitchFamily="2" charset="2"/>
              <a:buChar char="q"/>
              <a:defRPr/>
            </a:pPr>
            <a:endParaRPr lang="es-ES_tradnl" sz="1200" b="1" kern="0" dirty="0" smtClean="0">
              <a:solidFill>
                <a:schemeClr val="bg2">
                  <a:lumMod val="90000"/>
                  <a:lumOff val="10000"/>
                </a:schemeClr>
              </a:solidFill>
            </a:endParaRPr>
          </a:p>
          <a:p>
            <a:pPr marL="228600" indent="-228600" eaLnBrk="0" hangingPunct="0">
              <a:lnSpc>
                <a:spcPct val="90000"/>
              </a:lnSpc>
              <a:spcBef>
                <a:spcPct val="50000"/>
              </a:spcBef>
              <a:buSzPct val="90000"/>
              <a:buFont typeface="Wingdings" pitchFamily="2" charset="2"/>
              <a:buChar char="q"/>
              <a:defRPr/>
            </a:pPr>
            <a:r>
              <a:rPr lang="es-ES_tradnl" sz="1200" b="1" kern="0" dirty="0" smtClean="0">
                <a:solidFill>
                  <a:schemeClr val="bg2">
                    <a:lumMod val="90000"/>
                    <a:lumOff val="10000"/>
                  </a:schemeClr>
                </a:solidFill>
              </a:rPr>
              <a:t>El despliegue de cloud se produce fundamentalmente de forma privada, cuanto mayor es la empresa mayor es su uso. Sin embargo, el despliegue público crece a un ritmo más rápido.</a:t>
            </a:r>
          </a:p>
          <a:p>
            <a:endParaRPr lang="es-ES" dirty="0"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smtClean="0">
                <a:latin typeface="Arial" pitchFamily="34" charset="0"/>
              </a:rPr>
              <a:t>Title of Presentation</a:t>
            </a:r>
          </a:p>
          <a:p>
            <a:r>
              <a:rPr lang="en-US" smtClean="0">
                <a:latin typeface="Arial" pitchFamily="34" charset="0"/>
              </a:rPr>
              <a:t>Client</a:t>
            </a:r>
          </a:p>
        </p:txBody>
      </p:sp>
      <p:sp>
        <p:nvSpPr>
          <p:cNvPr id="34819" name="Rectangle 6"/>
          <p:cNvSpPr>
            <a:spLocks noGrp="1" noChangeArrowheads="1"/>
          </p:cNvSpPr>
          <p:nvPr>
            <p:ph type="ftr" sz="quarter" idx="4"/>
          </p:nvPr>
        </p:nvSpPr>
        <p:spPr>
          <a:noFill/>
        </p:spPr>
        <p:txBody>
          <a:bodyPr/>
          <a:lstStyle/>
          <a:p>
            <a:r>
              <a:rPr lang="en-US" smtClean="0">
                <a:latin typeface="Arial" pitchFamily="34" charset="0"/>
              </a:rPr>
              <a:t>IDC 2012</a:t>
            </a:r>
          </a:p>
        </p:txBody>
      </p:sp>
      <p:sp>
        <p:nvSpPr>
          <p:cNvPr id="34820" name="Rectangle 7"/>
          <p:cNvSpPr>
            <a:spLocks noGrp="1" noChangeArrowheads="1"/>
          </p:cNvSpPr>
          <p:nvPr>
            <p:ph type="sldNum" sz="quarter" idx="5"/>
          </p:nvPr>
        </p:nvSpPr>
        <p:spPr>
          <a:noFill/>
        </p:spPr>
        <p:txBody>
          <a:bodyPr/>
          <a:lstStyle/>
          <a:p>
            <a:fld id="{423FCE3E-1584-441D-8CB3-E96615005B30}" type="slidenum">
              <a:rPr lang="en-US" smtClean="0">
                <a:latin typeface="Arial" pitchFamily="34" charset="0"/>
              </a:rPr>
              <a:pPr/>
              <a:t>5</a:t>
            </a:fld>
            <a:endParaRPr lang="en-US" smtClean="0">
              <a:latin typeface="Arial" pitchFamily="34" charset="0"/>
            </a:endParaRPr>
          </a:p>
        </p:txBody>
      </p:sp>
      <p:sp>
        <p:nvSpPr>
          <p:cNvPr id="34821" name="Rectangle 2"/>
          <p:cNvSpPr>
            <a:spLocks noGrp="1" noRot="1" noChangeAspect="1" noChangeArrowheads="1" noTextEdit="1"/>
          </p:cNvSpPr>
          <p:nvPr>
            <p:ph type="sldImg"/>
          </p:nvPr>
        </p:nvSpPr>
        <p:spPr>
          <a:ln/>
        </p:spPr>
      </p:sp>
      <p:sp>
        <p:nvSpPr>
          <p:cNvPr id="34822" name="Rectangle 3"/>
          <p:cNvSpPr>
            <a:spLocks noGrp="1" noChangeArrowheads="1"/>
          </p:cNvSpPr>
          <p:nvPr>
            <p:ph type="body" idx="1"/>
          </p:nvPr>
        </p:nvSpPr>
        <p:spPr>
          <a:noFill/>
          <a:ln/>
        </p:spPr>
        <p:txBody>
          <a:bodyPr/>
          <a:lstStyle/>
          <a:p>
            <a:pPr marL="228600" indent="-228600" algn="l" rtl="0" eaLnBrk="0" fontAlgn="base" hangingPunct="0">
              <a:lnSpc>
                <a:spcPct val="90000"/>
              </a:lnSpc>
              <a:spcBef>
                <a:spcPct val="50000"/>
              </a:spcBef>
              <a:spcAft>
                <a:spcPct val="0"/>
              </a:spcAft>
              <a:buSzPct val="90000"/>
              <a:buFont typeface="Wingdings" pitchFamily="2" charset="2"/>
              <a:buChar char="q"/>
              <a:defRPr/>
            </a:pPr>
            <a:r>
              <a:rPr lang="es-ES" sz="1200" b="1" kern="0" dirty="0" smtClean="0">
                <a:solidFill>
                  <a:schemeClr val="bg2">
                    <a:lumMod val="90000"/>
                    <a:lumOff val="10000"/>
                  </a:schemeClr>
                </a:solidFill>
                <a:latin typeface="Arial" charset="0"/>
                <a:ea typeface="+mn-ea"/>
                <a:cs typeface="+mn-cs"/>
              </a:rPr>
              <a:t>Fuerte crecimiento</a:t>
            </a:r>
            <a:r>
              <a:rPr lang="es-ES" sz="1200" b="1" kern="0" baseline="0" dirty="0" smtClean="0">
                <a:solidFill>
                  <a:schemeClr val="bg2">
                    <a:lumMod val="90000"/>
                    <a:lumOff val="10000"/>
                  </a:schemeClr>
                </a:solidFill>
                <a:latin typeface="Arial" charset="0"/>
                <a:ea typeface="+mn-ea"/>
                <a:cs typeface="+mn-cs"/>
              </a:rPr>
              <a:t> de la </a:t>
            </a:r>
            <a:r>
              <a:rPr lang="es-ES" sz="1200" b="1" kern="0" dirty="0" smtClean="0">
                <a:solidFill>
                  <a:schemeClr val="bg2">
                    <a:lumMod val="90000"/>
                    <a:lumOff val="10000"/>
                  </a:schemeClr>
                </a:solidFill>
                <a:latin typeface="Arial" charset="0"/>
                <a:ea typeface="+mn-ea"/>
                <a:cs typeface="+mn-cs"/>
              </a:rPr>
              <a:t>adopción en España, el contexto de crisis, unido a la necesidad de negocio empujan la adopción en España. </a:t>
            </a:r>
          </a:p>
          <a:p>
            <a:pPr marL="228600" indent="-228600" algn="l" rtl="0" eaLnBrk="0" fontAlgn="base" hangingPunct="0">
              <a:lnSpc>
                <a:spcPct val="90000"/>
              </a:lnSpc>
              <a:spcBef>
                <a:spcPct val="50000"/>
              </a:spcBef>
              <a:spcAft>
                <a:spcPct val="0"/>
              </a:spcAft>
              <a:buSzPct val="90000"/>
              <a:buFont typeface="Wingdings" pitchFamily="2" charset="2"/>
              <a:buChar char="q"/>
              <a:defRPr/>
            </a:pPr>
            <a:r>
              <a:rPr lang="es-ES" sz="1200" b="1" kern="0" dirty="0" smtClean="0">
                <a:solidFill>
                  <a:schemeClr val="bg2">
                    <a:lumMod val="90000"/>
                    <a:lumOff val="10000"/>
                  </a:schemeClr>
                </a:solidFill>
                <a:latin typeface="Arial" charset="0"/>
                <a:ea typeface="+mn-ea"/>
                <a:cs typeface="+mn-cs"/>
              </a:rPr>
              <a:t>Los crecimientos</a:t>
            </a:r>
            <a:r>
              <a:rPr lang="es-ES" sz="1200" b="1" kern="0" baseline="0" dirty="0" smtClean="0">
                <a:solidFill>
                  <a:schemeClr val="bg2">
                    <a:lumMod val="90000"/>
                    <a:lumOff val="10000"/>
                  </a:schemeClr>
                </a:solidFill>
                <a:latin typeface="Arial" charset="0"/>
                <a:ea typeface="+mn-ea"/>
                <a:cs typeface="+mn-cs"/>
              </a:rPr>
              <a:t> en 2012 han superado las expectativas que teníamos en el estudio de 2011. Para 2013 la previsión, en base a las respuestas de la encuesta de este año, podría llegar a superar la mitad de las empresas españolas.</a:t>
            </a:r>
            <a:endParaRPr lang="es-ES" sz="1200" b="1" kern="0" dirty="0" smtClean="0">
              <a:solidFill>
                <a:schemeClr val="bg2">
                  <a:lumMod val="90000"/>
                  <a:lumOff val="10000"/>
                </a:schemeClr>
              </a:solidFill>
              <a:latin typeface="Arial" charset="0"/>
              <a:ea typeface="+mn-ea"/>
              <a:cs typeface="+mn-cs"/>
            </a:endParaRPr>
          </a:p>
          <a:p>
            <a:pPr marL="228600" indent="-228600" algn="l" rtl="0" eaLnBrk="0" fontAlgn="base" hangingPunct="0">
              <a:lnSpc>
                <a:spcPct val="90000"/>
              </a:lnSpc>
              <a:spcBef>
                <a:spcPct val="50000"/>
              </a:spcBef>
              <a:spcAft>
                <a:spcPct val="0"/>
              </a:spcAft>
              <a:buSzPct val="90000"/>
              <a:buFont typeface="Wingdings" pitchFamily="2" charset="2"/>
              <a:buChar char="q"/>
              <a:defRPr/>
            </a:pPr>
            <a:r>
              <a:rPr lang="es-ES" sz="1200" b="1" kern="0" dirty="0" smtClean="0">
                <a:solidFill>
                  <a:schemeClr val="bg2">
                    <a:lumMod val="90000"/>
                    <a:lumOff val="10000"/>
                  </a:schemeClr>
                </a:solidFill>
                <a:latin typeface="Arial" charset="0"/>
                <a:ea typeface="+mn-ea"/>
                <a:cs typeface="+mn-cs"/>
              </a:rPr>
              <a:t>Las barreras para aquellos que descartan Cloud conociendo el modelo, son la amortización de activos tecnológicos, en aquellos que se orientan a la nube pública, la falta de presupuesto para invertir los que se decantan por la nube privada.</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smtClean="0">
                <a:latin typeface="Arial" pitchFamily="34" charset="0"/>
              </a:rPr>
              <a:t>Title of Presentation</a:t>
            </a:r>
          </a:p>
          <a:p>
            <a:r>
              <a:rPr lang="en-US" smtClean="0">
                <a:latin typeface="Arial" pitchFamily="34" charset="0"/>
              </a:rPr>
              <a:t>Client</a:t>
            </a:r>
          </a:p>
        </p:txBody>
      </p:sp>
      <p:sp>
        <p:nvSpPr>
          <p:cNvPr id="34819" name="Rectangle 6"/>
          <p:cNvSpPr>
            <a:spLocks noGrp="1" noChangeArrowheads="1"/>
          </p:cNvSpPr>
          <p:nvPr>
            <p:ph type="ftr" sz="quarter" idx="4"/>
          </p:nvPr>
        </p:nvSpPr>
        <p:spPr>
          <a:noFill/>
        </p:spPr>
        <p:txBody>
          <a:bodyPr/>
          <a:lstStyle/>
          <a:p>
            <a:r>
              <a:rPr lang="en-US" smtClean="0">
                <a:latin typeface="Arial" pitchFamily="34" charset="0"/>
              </a:rPr>
              <a:t>IDC 2012</a:t>
            </a:r>
          </a:p>
        </p:txBody>
      </p:sp>
      <p:sp>
        <p:nvSpPr>
          <p:cNvPr id="34820" name="Rectangle 7"/>
          <p:cNvSpPr>
            <a:spLocks noGrp="1" noChangeArrowheads="1"/>
          </p:cNvSpPr>
          <p:nvPr>
            <p:ph type="sldNum" sz="quarter" idx="5"/>
          </p:nvPr>
        </p:nvSpPr>
        <p:spPr>
          <a:noFill/>
        </p:spPr>
        <p:txBody>
          <a:bodyPr/>
          <a:lstStyle/>
          <a:p>
            <a:fld id="{423FCE3E-1584-441D-8CB3-E96615005B30}" type="slidenum">
              <a:rPr lang="en-US" smtClean="0">
                <a:latin typeface="Arial" pitchFamily="34" charset="0"/>
              </a:rPr>
              <a:pPr/>
              <a:t>6</a:t>
            </a:fld>
            <a:endParaRPr lang="en-US" smtClean="0">
              <a:latin typeface="Arial" pitchFamily="34" charset="0"/>
            </a:endParaRPr>
          </a:p>
        </p:txBody>
      </p:sp>
      <p:sp>
        <p:nvSpPr>
          <p:cNvPr id="34821" name="Rectangle 2"/>
          <p:cNvSpPr>
            <a:spLocks noGrp="1" noRot="1" noChangeAspect="1" noChangeArrowheads="1" noTextEdit="1"/>
          </p:cNvSpPr>
          <p:nvPr>
            <p:ph type="sldImg"/>
          </p:nvPr>
        </p:nvSpPr>
        <p:spPr>
          <a:ln/>
        </p:spPr>
      </p:sp>
      <p:sp>
        <p:nvSpPr>
          <p:cNvPr id="34822" name="Rectangle 3"/>
          <p:cNvSpPr>
            <a:spLocks noGrp="1" noChangeArrowheads="1"/>
          </p:cNvSpPr>
          <p:nvPr>
            <p:ph type="body" idx="1"/>
          </p:nvPr>
        </p:nvSpPr>
        <p:spPr>
          <a:noFill/>
          <a:ln/>
        </p:spPr>
        <p:txBody>
          <a:bodyPr/>
          <a:lstStyle/>
          <a:p>
            <a:pPr marL="228600" marR="0" indent="-228600" algn="l" defTabSz="914400" rtl="0" eaLnBrk="0" fontAlgn="base" latinLnBrk="0" hangingPunct="0">
              <a:lnSpc>
                <a:spcPct val="90000"/>
              </a:lnSpc>
              <a:spcBef>
                <a:spcPct val="50000"/>
              </a:spcBef>
              <a:spcAft>
                <a:spcPct val="0"/>
              </a:spcAft>
              <a:buClrTx/>
              <a:buSzPct val="90000"/>
              <a:buFont typeface="Wingdings" pitchFamily="2" charset="2"/>
              <a:buChar char="q"/>
              <a:tabLst/>
              <a:defRPr/>
            </a:pPr>
            <a:r>
              <a:rPr lang="es-ES" sz="1200" b="1" kern="0" dirty="0" smtClean="0">
                <a:solidFill>
                  <a:schemeClr val="bg2">
                    <a:lumMod val="90000"/>
                    <a:lumOff val="10000"/>
                  </a:schemeClr>
                </a:solidFill>
                <a:latin typeface="Arial" charset="0"/>
                <a:ea typeface="+mn-ea"/>
                <a:cs typeface="+mn-cs"/>
              </a:rPr>
              <a:t>Se</a:t>
            </a:r>
            <a:r>
              <a:rPr lang="es-ES" sz="1200" b="1" kern="0" baseline="0" dirty="0" smtClean="0">
                <a:solidFill>
                  <a:schemeClr val="bg2">
                    <a:lumMod val="90000"/>
                    <a:lumOff val="10000"/>
                  </a:schemeClr>
                </a:solidFill>
                <a:latin typeface="Arial" charset="0"/>
                <a:ea typeface="+mn-ea"/>
                <a:cs typeface="+mn-cs"/>
              </a:rPr>
              <a:t> produce mayor adopción sobre servicios estándar que aquellos que requieren más personalización y conocimiento de negocio, los cuales se están adoptando mayoritariamente bajo nube privada</a:t>
            </a:r>
            <a:endParaRPr lang="es-ES" sz="1200" b="1" kern="0" dirty="0" smtClean="0">
              <a:solidFill>
                <a:schemeClr val="bg2">
                  <a:lumMod val="90000"/>
                  <a:lumOff val="10000"/>
                </a:schemeClr>
              </a:solidFill>
              <a:latin typeface="Arial" charset="0"/>
              <a:ea typeface="+mn-ea"/>
              <a:cs typeface="+mn-cs"/>
            </a:endParaRPr>
          </a:p>
          <a:p>
            <a:pPr marL="228600" indent="-228600" algn="l" rtl="0" eaLnBrk="0" fontAlgn="base" hangingPunct="0">
              <a:lnSpc>
                <a:spcPct val="90000"/>
              </a:lnSpc>
              <a:spcBef>
                <a:spcPct val="50000"/>
              </a:spcBef>
              <a:spcAft>
                <a:spcPct val="0"/>
              </a:spcAft>
              <a:buSzPct val="90000"/>
              <a:buFont typeface="Wingdings" pitchFamily="2" charset="2"/>
              <a:buChar char="q"/>
              <a:defRPr/>
            </a:pPr>
            <a:r>
              <a:rPr lang="es-ES" sz="1200" b="1" kern="0" dirty="0" smtClean="0">
                <a:solidFill>
                  <a:schemeClr val="bg2">
                    <a:lumMod val="90000"/>
                    <a:lumOff val="10000"/>
                  </a:schemeClr>
                </a:solidFill>
                <a:latin typeface="Arial" charset="0"/>
                <a:ea typeface="+mn-ea"/>
                <a:cs typeface="+mn-cs"/>
              </a:rPr>
              <a:t>Sube la infraestructura como servicio en Cloud Pública, en Cloud privada apenas hay cambios relevantes</a:t>
            </a:r>
          </a:p>
          <a:p>
            <a:pPr marL="228600" indent="-228600" algn="l" rtl="0" eaLnBrk="0" fontAlgn="base" hangingPunct="0">
              <a:lnSpc>
                <a:spcPct val="90000"/>
              </a:lnSpc>
              <a:spcBef>
                <a:spcPct val="50000"/>
              </a:spcBef>
              <a:spcAft>
                <a:spcPct val="0"/>
              </a:spcAft>
              <a:buSzPct val="90000"/>
              <a:buFont typeface="Wingdings" pitchFamily="2" charset="2"/>
              <a:buChar char="q"/>
              <a:defRPr/>
            </a:pPr>
            <a:r>
              <a:rPr lang="es-ES" sz="1200" b="1" kern="0" dirty="0" smtClean="0">
                <a:solidFill>
                  <a:schemeClr val="bg2">
                    <a:lumMod val="90000"/>
                    <a:lumOff val="10000"/>
                  </a:schemeClr>
                </a:solidFill>
                <a:latin typeface="Arial" charset="0"/>
                <a:ea typeface="+mn-ea"/>
                <a:cs typeface="+mn-cs"/>
              </a:rPr>
              <a:t>Sobre el</a:t>
            </a:r>
            <a:r>
              <a:rPr lang="es-ES" sz="1200" b="1" kern="0" baseline="0" dirty="0" smtClean="0">
                <a:solidFill>
                  <a:schemeClr val="bg2">
                    <a:lumMod val="90000"/>
                    <a:lumOff val="10000"/>
                  </a:schemeClr>
                </a:solidFill>
                <a:latin typeface="Arial" charset="0"/>
                <a:ea typeface="+mn-ea"/>
                <a:cs typeface="+mn-cs"/>
              </a:rPr>
              <a:t> año anterior, se produce un gran auge del almacenamiento en modalidad de nube pública en la empresa</a:t>
            </a:r>
            <a:endParaRPr lang="es-ES" sz="1200" b="1" kern="0" dirty="0" smtClean="0">
              <a:solidFill>
                <a:schemeClr val="bg2">
                  <a:lumMod val="90000"/>
                  <a:lumOff val="10000"/>
                </a:schemeClr>
              </a:solidFill>
              <a:latin typeface="Arial" charset="0"/>
              <a:ea typeface="+mn-ea"/>
              <a:cs typeface="+mn-cs"/>
            </a:endParaRPr>
          </a:p>
          <a:p>
            <a:endParaRPr lang="es-ES" dirty="0"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smtClean="0">
                <a:latin typeface="Arial" pitchFamily="34" charset="0"/>
              </a:rPr>
              <a:t>Title of Presentation</a:t>
            </a:r>
          </a:p>
          <a:p>
            <a:r>
              <a:rPr lang="en-US" smtClean="0">
                <a:latin typeface="Arial" pitchFamily="34" charset="0"/>
              </a:rPr>
              <a:t>Client</a:t>
            </a:r>
          </a:p>
        </p:txBody>
      </p:sp>
      <p:sp>
        <p:nvSpPr>
          <p:cNvPr id="34819" name="Rectangle 6"/>
          <p:cNvSpPr>
            <a:spLocks noGrp="1" noChangeArrowheads="1"/>
          </p:cNvSpPr>
          <p:nvPr>
            <p:ph type="ftr" sz="quarter" idx="4"/>
          </p:nvPr>
        </p:nvSpPr>
        <p:spPr>
          <a:noFill/>
        </p:spPr>
        <p:txBody>
          <a:bodyPr/>
          <a:lstStyle/>
          <a:p>
            <a:r>
              <a:rPr lang="en-US" smtClean="0">
                <a:latin typeface="Arial" pitchFamily="34" charset="0"/>
              </a:rPr>
              <a:t>IDC 2012</a:t>
            </a:r>
          </a:p>
        </p:txBody>
      </p:sp>
      <p:sp>
        <p:nvSpPr>
          <p:cNvPr id="34820" name="Rectangle 7"/>
          <p:cNvSpPr>
            <a:spLocks noGrp="1" noChangeArrowheads="1"/>
          </p:cNvSpPr>
          <p:nvPr>
            <p:ph type="sldNum" sz="quarter" idx="5"/>
          </p:nvPr>
        </p:nvSpPr>
        <p:spPr>
          <a:noFill/>
        </p:spPr>
        <p:txBody>
          <a:bodyPr/>
          <a:lstStyle/>
          <a:p>
            <a:fld id="{423FCE3E-1584-441D-8CB3-E96615005B30}" type="slidenum">
              <a:rPr lang="en-US" smtClean="0">
                <a:latin typeface="Arial" pitchFamily="34" charset="0"/>
              </a:rPr>
              <a:pPr/>
              <a:t>7</a:t>
            </a:fld>
            <a:endParaRPr lang="en-US" smtClean="0">
              <a:latin typeface="Arial" pitchFamily="34" charset="0"/>
            </a:endParaRPr>
          </a:p>
        </p:txBody>
      </p:sp>
      <p:sp>
        <p:nvSpPr>
          <p:cNvPr id="34821" name="Rectangle 2"/>
          <p:cNvSpPr>
            <a:spLocks noGrp="1" noRot="1" noChangeAspect="1" noChangeArrowheads="1" noTextEdit="1"/>
          </p:cNvSpPr>
          <p:nvPr>
            <p:ph type="sldImg"/>
          </p:nvPr>
        </p:nvSpPr>
        <p:spPr>
          <a:ln/>
        </p:spPr>
      </p:sp>
      <p:sp>
        <p:nvSpPr>
          <p:cNvPr id="34822" name="Rectangle 3"/>
          <p:cNvSpPr>
            <a:spLocks noGrp="1" noChangeArrowheads="1"/>
          </p:cNvSpPr>
          <p:nvPr>
            <p:ph type="body" idx="1"/>
          </p:nvPr>
        </p:nvSpPr>
        <p:spPr>
          <a:noFill/>
          <a:ln/>
        </p:spPr>
        <p:txBody>
          <a:bodyPr/>
          <a:lstStyle/>
          <a:p>
            <a:pPr marL="228600" marR="0" indent="-228600" algn="l" defTabSz="914400" rtl="0" eaLnBrk="0" fontAlgn="base" latinLnBrk="0" hangingPunct="0">
              <a:lnSpc>
                <a:spcPct val="90000"/>
              </a:lnSpc>
              <a:spcBef>
                <a:spcPct val="50000"/>
              </a:spcBef>
              <a:spcAft>
                <a:spcPct val="0"/>
              </a:spcAft>
              <a:buClrTx/>
              <a:buSzPct val="90000"/>
              <a:buFont typeface="Wingdings" pitchFamily="2" charset="2"/>
              <a:buChar char="q"/>
              <a:tabLst/>
              <a:defRPr/>
            </a:pPr>
            <a:r>
              <a:rPr lang="es-ES" sz="1200" b="1" kern="0" dirty="0" smtClean="0">
                <a:solidFill>
                  <a:schemeClr val="bg2">
                    <a:lumMod val="90000"/>
                    <a:lumOff val="10000"/>
                  </a:schemeClr>
                </a:solidFill>
                <a:latin typeface="Arial" charset="0"/>
                <a:ea typeface="+mn-ea"/>
                <a:cs typeface="+mn-cs"/>
              </a:rPr>
              <a:t>Las empresas identifican los beneficios económicos</a:t>
            </a:r>
            <a:r>
              <a:rPr lang="es-ES" sz="1200" b="1" kern="0" baseline="0" dirty="0" smtClean="0">
                <a:solidFill>
                  <a:schemeClr val="bg2">
                    <a:lumMod val="90000"/>
                    <a:lumOff val="10000"/>
                  </a:schemeClr>
                </a:solidFill>
                <a:latin typeface="Arial" charset="0"/>
                <a:ea typeface="+mn-ea"/>
                <a:cs typeface="+mn-cs"/>
              </a:rPr>
              <a:t> como el principal beneficio para adoptar Cloud. Cada vez las decisiones son más pragmáticas e independientes de la tecnología. Los criterios de negocio pesan más que los tecnológicos.</a:t>
            </a:r>
            <a:endParaRPr lang="es-ES" sz="1200" b="1" kern="0" dirty="0" smtClean="0">
              <a:solidFill>
                <a:schemeClr val="bg2">
                  <a:lumMod val="90000"/>
                  <a:lumOff val="10000"/>
                </a:schemeClr>
              </a:solidFill>
              <a:latin typeface="Arial" charset="0"/>
              <a:ea typeface="+mn-ea"/>
              <a:cs typeface="+mn-cs"/>
            </a:endParaRPr>
          </a:p>
          <a:p>
            <a:pPr marL="228600" indent="-228600" algn="l" rtl="0" eaLnBrk="0" fontAlgn="base" hangingPunct="0">
              <a:lnSpc>
                <a:spcPct val="90000"/>
              </a:lnSpc>
              <a:spcBef>
                <a:spcPct val="50000"/>
              </a:spcBef>
              <a:spcAft>
                <a:spcPct val="0"/>
              </a:spcAft>
              <a:buSzPct val="90000"/>
              <a:buFont typeface="Wingdings" pitchFamily="2" charset="2"/>
              <a:buChar char="q"/>
              <a:defRPr/>
            </a:pPr>
            <a:r>
              <a:rPr lang="es-ES" sz="1200" b="1" kern="0" dirty="0" smtClean="0">
                <a:solidFill>
                  <a:schemeClr val="bg2">
                    <a:lumMod val="90000"/>
                    <a:lumOff val="10000"/>
                  </a:schemeClr>
                </a:solidFill>
                <a:latin typeface="Arial" charset="0"/>
                <a:ea typeface="+mn-ea"/>
                <a:cs typeface="+mn-cs"/>
              </a:rPr>
              <a:t>La seguridad sigue siendo el</a:t>
            </a:r>
            <a:r>
              <a:rPr lang="es-ES" sz="1200" b="1" kern="0" baseline="0" dirty="0" smtClean="0">
                <a:solidFill>
                  <a:schemeClr val="bg2">
                    <a:lumMod val="90000"/>
                    <a:lumOff val="10000"/>
                  </a:schemeClr>
                </a:solidFill>
                <a:latin typeface="Arial" charset="0"/>
                <a:ea typeface="+mn-ea"/>
                <a:cs typeface="+mn-cs"/>
              </a:rPr>
              <a:t> principal inhibidor, si bien, cuando se dice seguridad se quiere decir confianza en el proveedor. </a:t>
            </a:r>
          </a:p>
          <a:p>
            <a:pPr marL="228600" indent="-228600" algn="l" rtl="0" eaLnBrk="0" fontAlgn="base" hangingPunct="0">
              <a:lnSpc>
                <a:spcPct val="90000"/>
              </a:lnSpc>
              <a:spcBef>
                <a:spcPct val="50000"/>
              </a:spcBef>
              <a:spcAft>
                <a:spcPct val="0"/>
              </a:spcAft>
              <a:buSzPct val="90000"/>
              <a:buFont typeface="Wingdings" pitchFamily="2" charset="2"/>
              <a:buChar char="q"/>
              <a:defRPr/>
            </a:pPr>
            <a:r>
              <a:rPr lang="es-ES" sz="1200" b="1" kern="0" baseline="0" dirty="0" smtClean="0">
                <a:solidFill>
                  <a:schemeClr val="bg2">
                    <a:lumMod val="90000"/>
                    <a:lumOff val="10000"/>
                  </a:schemeClr>
                </a:solidFill>
                <a:latin typeface="Arial" charset="0"/>
                <a:ea typeface="+mn-ea"/>
                <a:cs typeface="+mn-cs"/>
              </a:rPr>
              <a:t>De nuevo, una vez despejados los inhibidores sobre la seguridad, aparecen los asociados al negocio por encima de los tecnológicos</a:t>
            </a:r>
            <a:endParaRPr lang="es-ES" sz="1200" b="1" kern="0" dirty="0" smtClean="0">
              <a:solidFill>
                <a:schemeClr val="bg2">
                  <a:lumMod val="90000"/>
                  <a:lumOff val="10000"/>
                </a:schemeClr>
              </a:solidFill>
              <a:latin typeface="Arial" charset="0"/>
              <a:ea typeface="+mn-ea"/>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smtClean="0">
                <a:latin typeface="Arial" pitchFamily="34" charset="0"/>
              </a:rPr>
              <a:t>Title of Presentation</a:t>
            </a:r>
          </a:p>
          <a:p>
            <a:r>
              <a:rPr lang="en-US" smtClean="0">
                <a:latin typeface="Arial" pitchFamily="34" charset="0"/>
              </a:rPr>
              <a:t>Client</a:t>
            </a:r>
          </a:p>
        </p:txBody>
      </p:sp>
      <p:sp>
        <p:nvSpPr>
          <p:cNvPr id="34819" name="Rectangle 6"/>
          <p:cNvSpPr>
            <a:spLocks noGrp="1" noChangeArrowheads="1"/>
          </p:cNvSpPr>
          <p:nvPr>
            <p:ph type="ftr" sz="quarter" idx="4"/>
          </p:nvPr>
        </p:nvSpPr>
        <p:spPr>
          <a:noFill/>
        </p:spPr>
        <p:txBody>
          <a:bodyPr/>
          <a:lstStyle/>
          <a:p>
            <a:r>
              <a:rPr lang="en-US" smtClean="0">
                <a:latin typeface="Arial" pitchFamily="34" charset="0"/>
              </a:rPr>
              <a:t>IDC 2012</a:t>
            </a:r>
          </a:p>
        </p:txBody>
      </p:sp>
      <p:sp>
        <p:nvSpPr>
          <p:cNvPr id="34820" name="Rectangle 7"/>
          <p:cNvSpPr>
            <a:spLocks noGrp="1" noChangeArrowheads="1"/>
          </p:cNvSpPr>
          <p:nvPr>
            <p:ph type="sldNum" sz="quarter" idx="5"/>
          </p:nvPr>
        </p:nvSpPr>
        <p:spPr>
          <a:noFill/>
        </p:spPr>
        <p:txBody>
          <a:bodyPr/>
          <a:lstStyle/>
          <a:p>
            <a:fld id="{423FCE3E-1584-441D-8CB3-E96615005B30}" type="slidenum">
              <a:rPr lang="en-US" smtClean="0">
                <a:latin typeface="Arial" pitchFamily="34" charset="0"/>
              </a:rPr>
              <a:pPr/>
              <a:t>8</a:t>
            </a:fld>
            <a:endParaRPr lang="en-US" smtClean="0">
              <a:latin typeface="Arial" pitchFamily="34" charset="0"/>
            </a:endParaRPr>
          </a:p>
        </p:txBody>
      </p:sp>
      <p:sp>
        <p:nvSpPr>
          <p:cNvPr id="34821" name="Rectangle 2"/>
          <p:cNvSpPr>
            <a:spLocks noGrp="1" noRot="1" noChangeAspect="1" noChangeArrowheads="1" noTextEdit="1"/>
          </p:cNvSpPr>
          <p:nvPr>
            <p:ph type="sldImg"/>
          </p:nvPr>
        </p:nvSpPr>
        <p:spPr>
          <a:ln/>
        </p:spPr>
      </p:sp>
      <p:sp>
        <p:nvSpPr>
          <p:cNvPr id="34822" name="Rectangle 3"/>
          <p:cNvSpPr>
            <a:spLocks noGrp="1" noChangeArrowheads="1"/>
          </p:cNvSpPr>
          <p:nvPr>
            <p:ph type="body" idx="1"/>
          </p:nvPr>
        </p:nvSpPr>
        <p:spPr>
          <a:noFill/>
          <a:ln/>
        </p:spPr>
        <p:txBody>
          <a:bodyPr/>
          <a:lstStyle/>
          <a:p>
            <a:pPr marL="228600" marR="0" indent="-228600" algn="l" defTabSz="914400" rtl="0" eaLnBrk="0" fontAlgn="base" latinLnBrk="0" hangingPunct="0">
              <a:lnSpc>
                <a:spcPct val="90000"/>
              </a:lnSpc>
              <a:spcBef>
                <a:spcPct val="50000"/>
              </a:spcBef>
              <a:spcAft>
                <a:spcPct val="0"/>
              </a:spcAft>
              <a:buClrTx/>
              <a:buSzPct val="90000"/>
              <a:buFont typeface="Wingdings" pitchFamily="2" charset="2"/>
              <a:buChar char="q"/>
              <a:tabLst/>
              <a:defRPr/>
            </a:pPr>
            <a:r>
              <a:rPr lang="es-ES" sz="1200" b="1" kern="0" dirty="0" smtClean="0">
                <a:solidFill>
                  <a:schemeClr val="bg2">
                    <a:lumMod val="90000"/>
                    <a:lumOff val="10000"/>
                  </a:schemeClr>
                </a:solidFill>
                <a:latin typeface="Arial" charset="0"/>
                <a:ea typeface="+mn-ea"/>
                <a:cs typeface="+mn-cs"/>
              </a:rPr>
              <a:t>Los integradores siguen</a:t>
            </a:r>
            <a:r>
              <a:rPr lang="es-ES" sz="1200" b="1" kern="0" baseline="0" dirty="0" smtClean="0">
                <a:solidFill>
                  <a:schemeClr val="bg2">
                    <a:lumMod val="90000"/>
                    <a:lumOff val="10000"/>
                  </a:schemeClr>
                </a:solidFill>
                <a:latin typeface="Arial" charset="0"/>
                <a:ea typeface="+mn-ea"/>
                <a:cs typeface="+mn-cs"/>
              </a:rPr>
              <a:t> siendo los proveedores de referencia para la adopción de soluciones Cloud. </a:t>
            </a:r>
          </a:p>
          <a:p>
            <a:pPr marL="228600" marR="0" indent="-228600" algn="l" defTabSz="914400" rtl="0" eaLnBrk="0" fontAlgn="base" latinLnBrk="0" hangingPunct="0">
              <a:lnSpc>
                <a:spcPct val="90000"/>
              </a:lnSpc>
              <a:spcBef>
                <a:spcPct val="50000"/>
              </a:spcBef>
              <a:spcAft>
                <a:spcPct val="0"/>
              </a:spcAft>
              <a:buClrTx/>
              <a:buSzPct val="90000"/>
              <a:buFont typeface="Wingdings" pitchFamily="2" charset="2"/>
              <a:buChar char="q"/>
              <a:tabLst/>
              <a:defRPr/>
            </a:pPr>
            <a:r>
              <a:rPr lang="es-ES" sz="1200" b="1" kern="0" baseline="0" dirty="0" smtClean="0">
                <a:solidFill>
                  <a:schemeClr val="bg2">
                    <a:lumMod val="90000"/>
                    <a:lumOff val="10000"/>
                  </a:schemeClr>
                </a:solidFill>
                <a:latin typeface="Arial" charset="0"/>
                <a:ea typeface="+mn-ea"/>
                <a:cs typeface="+mn-cs"/>
              </a:rPr>
              <a:t>Los clientes buscan una solución a sus problemas, es por ello que figuras como la consultora, el integrador o el proveedor de infraestructura para nube privada son muy valorados</a:t>
            </a:r>
            <a:endParaRPr lang="es-ES" sz="1200" b="1" kern="0" dirty="0" smtClean="0">
              <a:solidFill>
                <a:schemeClr val="bg2">
                  <a:lumMod val="90000"/>
                  <a:lumOff val="10000"/>
                </a:schemeClr>
              </a:solidFill>
              <a:latin typeface="Arial" charset="0"/>
              <a:ea typeface="+mn-ea"/>
              <a:cs typeface="+mn-cs"/>
            </a:endParaRPr>
          </a:p>
          <a:p>
            <a:pPr marL="228600" indent="-228600" algn="l" rtl="0" eaLnBrk="0" fontAlgn="base" hangingPunct="0">
              <a:lnSpc>
                <a:spcPct val="90000"/>
              </a:lnSpc>
              <a:spcBef>
                <a:spcPct val="50000"/>
              </a:spcBef>
              <a:spcAft>
                <a:spcPct val="0"/>
              </a:spcAft>
              <a:buSzPct val="90000"/>
              <a:buFont typeface="Wingdings" pitchFamily="2" charset="2"/>
              <a:buChar char="q"/>
              <a:defRPr/>
            </a:pPr>
            <a:r>
              <a:rPr lang="es-ES" sz="1200" b="1" kern="0" dirty="0" smtClean="0">
                <a:solidFill>
                  <a:schemeClr val="bg2">
                    <a:lumMod val="90000"/>
                    <a:lumOff val="10000"/>
                  </a:schemeClr>
                </a:solidFill>
                <a:latin typeface="Arial" charset="0"/>
                <a:ea typeface="+mn-ea"/>
                <a:cs typeface="+mn-cs"/>
              </a:rPr>
              <a:t>Si bien, crece</a:t>
            </a:r>
            <a:r>
              <a:rPr lang="es-ES" sz="1200" b="1" kern="0" baseline="0" dirty="0" smtClean="0">
                <a:solidFill>
                  <a:schemeClr val="bg2">
                    <a:lumMod val="90000"/>
                    <a:lumOff val="10000"/>
                  </a:schemeClr>
                </a:solidFill>
                <a:latin typeface="Arial" charset="0"/>
                <a:ea typeface="+mn-ea"/>
                <a:cs typeface="+mn-cs"/>
              </a:rPr>
              <a:t> la preferencia por el resto de los proveedores según el mercado va madurando</a:t>
            </a:r>
            <a:endParaRPr lang="es-ES" sz="1200" b="1" kern="0" dirty="0" smtClean="0">
              <a:solidFill>
                <a:schemeClr val="bg2">
                  <a:lumMod val="90000"/>
                  <a:lumOff val="10000"/>
                </a:schemeClr>
              </a:solidFill>
              <a:latin typeface="Arial" charset="0"/>
              <a:ea typeface="+mn-ea"/>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smtClean="0">
                <a:latin typeface="Arial" pitchFamily="34" charset="0"/>
              </a:rPr>
              <a:t>Title of Presentation</a:t>
            </a:r>
          </a:p>
          <a:p>
            <a:r>
              <a:rPr lang="en-US" smtClean="0">
                <a:latin typeface="Arial" pitchFamily="34" charset="0"/>
              </a:rPr>
              <a:t>Client</a:t>
            </a:r>
          </a:p>
        </p:txBody>
      </p:sp>
      <p:sp>
        <p:nvSpPr>
          <p:cNvPr id="34819" name="Rectangle 6"/>
          <p:cNvSpPr>
            <a:spLocks noGrp="1" noChangeArrowheads="1"/>
          </p:cNvSpPr>
          <p:nvPr>
            <p:ph type="ftr" sz="quarter" idx="4"/>
          </p:nvPr>
        </p:nvSpPr>
        <p:spPr>
          <a:noFill/>
        </p:spPr>
        <p:txBody>
          <a:bodyPr/>
          <a:lstStyle/>
          <a:p>
            <a:r>
              <a:rPr lang="en-US" smtClean="0">
                <a:latin typeface="Arial" pitchFamily="34" charset="0"/>
              </a:rPr>
              <a:t>IDC 2012</a:t>
            </a:r>
          </a:p>
        </p:txBody>
      </p:sp>
      <p:sp>
        <p:nvSpPr>
          <p:cNvPr id="34820" name="Rectangle 7"/>
          <p:cNvSpPr>
            <a:spLocks noGrp="1" noChangeArrowheads="1"/>
          </p:cNvSpPr>
          <p:nvPr>
            <p:ph type="sldNum" sz="quarter" idx="5"/>
          </p:nvPr>
        </p:nvSpPr>
        <p:spPr>
          <a:noFill/>
        </p:spPr>
        <p:txBody>
          <a:bodyPr/>
          <a:lstStyle/>
          <a:p>
            <a:fld id="{423FCE3E-1584-441D-8CB3-E96615005B30}" type="slidenum">
              <a:rPr lang="en-US" smtClean="0">
                <a:latin typeface="Arial" pitchFamily="34" charset="0"/>
              </a:rPr>
              <a:pPr/>
              <a:t>9</a:t>
            </a:fld>
            <a:endParaRPr lang="en-US" smtClean="0">
              <a:latin typeface="Arial" pitchFamily="34" charset="0"/>
            </a:endParaRPr>
          </a:p>
        </p:txBody>
      </p:sp>
      <p:sp>
        <p:nvSpPr>
          <p:cNvPr id="34821" name="Rectangle 2"/>
          <p:cNvSpPr>
            <a:spLocks noGrp="1" noRot="1" noChangeAspect="1" noChangeArrowheads="1" noTextEdit="1"/>
          </p:cNvSpPr>
          <p:nvPr>
            <p:ph type="sldImg"/>
          </p:nvPr>
        </p:nvSpPr>
        <p:spPr>
          <a:ln/>
        </p:spPr>
      </p:sp>
      <p:sp>
        <p:nvSpPr>
          <p:cNvPr id="34822" name="Rectangle 3"/>
          <p:cNvSpPr>
            <a:spLocks noGrp="1" noChangeArrowheads="1"/>
          </p:cNvSpPr>
          <p:nvPr>
            <p:ph type="body" idx="1"/>
          </p:nvPr>
        </p:nvSpPr>
        <p:spPr>
          <a:noFill/>
          <a:ln/>
        </p:spPr>
        <p:txBody>
          <a:bodyPr/>
          <a:lstStyle/>
          <a:p>
            <a:pPr marL="228600" marR="0" indent="-228600" algn="l" defTabSz="914400" rtl="0" eaLnBrk="0" fontAlgn="base" latinLnBrk="0" hangingPunct="0">
              <a:lnSpc>
                <a:spcPct val="90000"/>
              </a:lnSpc>
              <a:spcBef>
                <a:spcPct val="50000"/>
              </a:spcBef>
              <a:spcAft>
                <a:spcPct val="0"/>
              </a:spcAft>
              <a:buClrTx/>
              <a:buSzPct val="90000"/>
              <a:buFont typeface="Wingdings" pitchFamily="2" charset="2"/>
              <a:buChar char="q"/>
              <a:tabLst/>
              <a:defRPr/>
            </a:pPr>
            <a:r>
              <a:rPr lang="es-ES" sz="1200" b="1" kern="0" dirty="0" smtClean="0">
                <a:solidFill>
                  <a:schemeClr val="bg2">
                    <a:lumMod val="90000"/>
                    <a:lumOff val="10000"/>
                  </a:schemeClr>
                </a:solidFill>
                <a:latin typeface="Arial" charset="0"/>
                <a:ea typeface="+mn-ea"/>
                <a:cs typeface="+mn-cs"/>
              </a:rPr>
              <a:t>Aquellos que usan</a:t>
            </a:r>
            <a:r>
              <a:rPr lang="es-ES" sz="1200" b="1" kern="0" baseline="0" dirty="0" smtClean="0">
                <a:solidFill>
                  <a:schemeClr val="bg2">
                    <a:lumMod val="90000"/>
                    <a:lumOff val="10000"/>
                  </a:schemeClr>
                </a:solidFill>
                <a:latin typeface="Arial" charset="0"/>
                <a:ea typeface="+mn-ea"/>
                <a:cs typeface="+mn-cs"/>
              </a:rPr>
              <a:t> Cloud, consideran la confianza, el conocimiento del negocio y la experiencia en resolución de problemas como los criterios fundamentales, mientras que aquellos que no lo utilizan priman la calidad de servicio</a:t>
            </a:r>
          </a:p>
          <a:p>
            <a:pPr marL="228600" marR="0" indent="-228600" algn="l" defTabSz="914400" rtl="0" eaLnBrk="0" fontAlgn="base" latinLnBrk="0" hangingPunct="0">
              <a:lnSpc>
                <a:spcPct val="90000"/>
              </a:lnSpc>
              <a:spcBef>
                <a:spcPct val="50000"/>
              </a:spcBef>
              <a:spcAft>
                <a:spcPct val="0"/>
              </a:spcAft>
              <a:buClrTx/>
              <a:buSzPct val="90000"/>
              <a:buFont typeface="Wingdings" pitchFamily="2" charset="2"/>
              <a:buChar char="q"/>
              <a:tabLst/>
              <a:defRPr/>
            </a:pPr>
            <a:r>
              <a:rPr lang="es-ES" sz="1200" b="1" kern="0" baseline="0" dirty="0" smtClean="0">
                <a:solidFill>
                  <a:schemeClr val="bg2">
                    <a:lumMod val="90000"/>
                    <a:lumOff val="10000"/>
                  </a:schemeClr>
                </a:solidFill>
                <a:latin typeface="Arial" charset="0"/>
                <a:ea typeface="+mn-ea"/>
                <a:cs typeface="+mn-cs"/>
              </a:rPr>
              <a:t>Es interesante analizar como la reversibilidad y el coste, son criterios importantes para los usuarios actuales, que no están tan presentes en los decisores que no utilizan Cloud en estos momentos. </a:t>
            </a:r>
          </a:p>
          <a:p>
            <a:pPr marL="228600" marR="0" indent="-228600" algn="l" defTabSz="914400" rtl="0" eaLnBrk="0" fontAlgn="base" latinLnBrk="0" hangingPunct="0">
              <a:lnSpc>
                <a:spcPct val="90000"/>
              </a:lnSpc>
              <a:spcBef>
                <a:spcPct val="50000"/>
              </a:spcBef>
              <a:spcAft>
                <a:spcPct val="0"/>
              </a:spcAft>
              <a:buClrTx/>
              <a:buSzPct val="90000"/>
              <a:buFont typeface="Wingdings" pitchFamily="2" charset="2"/>
              <a:buChar char="q"/>
              <a:tabLst/>
              <a:defRPr/>
            </a:pPr>
            <a:r>
              <a:rPr lang="es-ES" sz="1200" b="1" kern="0" baseline="0" dirty="0" smtClean="0">
                <a:solidFill>
                  <a:schemeClr val="bg2">
                    <a:lumMod val="90000"/>
                    <a:lumOff val="10000"/>
                  </a:schemeClr>
                </a:solidFill>
                <a:latin typeface="Arial" charset="0"/>
                <a:ea typeface="+mn-ea"/>
                <a:cs typeface="+mn-cs"/>
              </a:rPr>
              <a:t>La madurez del decisor respecto a Cloud resulta clave, en la medida en la que el mercado madure, la confianza quedará de lado, para ser prioritarias las características técnicas del servicio y muy especialmente la capacidad de adaptación y servicio al negocio</a:t>
            </a:r>
            <a:endParaRPr lang="es-ES" sz="1200" b="1" kern="0" dirty="0" smtClean="0">
              <a:solidFill>
                <a:schemeClr val="bg2">
                  <a:lumMod val="90000"/>
                  <a:lumOff val="10000"/>
                </a:schemeClr>
              </a:solidFill>
              <a:latin typeface="Arial" charset="0"/>
              <a:ea typeface="+mn-ea"/>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IDC 2012</a:t>
            </a:r>
            <a:endParaRPr lang="en-US"/>
          </a:p>
        </p:txBody>
      </p:sp>
      <p:sp>
        <p:nvSpPr>
          <p:cNvPr id="5" name="Slide Number Placeholder 4"/>
          <p:cNvSpPr>
            <a:spLocks noGrp="1"/>
          </p:cNvSpPr>
          <p:nvPr>
            <p:ph type="sldNum" sz="quarter" idx="11"/>
          </p:nvPr>
        </p:nvSpPr>
        <p:spPr/>
        <p:txBody>
          <a:bodyPr/>
          <a:lstStyle/>
          <a:p>
            <a:fld id="{906C8DFE-6731-4744-9FEF-6317FBDC1FB7}"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8610" name="Picture 2" descr="final_banner_14-02-07"/>
          <p:cNvPicPr>
            <a:picLocks noChangeAspect="1" noChangeArrowheads="1"/>
          </p:cNvPicPr>
          <p:nvPr/>
        </p:nvPicPr>
        <p:blipFill>
          <a:blip r:embed="rId2" cstate="print"/>
          <a:srcRect/>
          <a:stretch>
            <a:fillRect/>
          </a:stretch>
        </p:blipFill>
        <p:spPr bwMode="auto">
          <a:xfrm>
            <a:off x="-6350" y="-1588"/>
            <a:ext cx="9150350" cy="6859588"/>
          </a:xfrm>
          <a:prstGeom prst="rect">
            <a:avLst/>
          </a:prstGeom>
          <a:noFill/>
        </p:spPr>
      </p:pic>
      <p:sp>
        <p:nvSpPr>
          <p:cNvPr id="68611" name="Rectangle 3"/>
          <p:cNvSpPr>
            <a:spLocks noGrp="1" noChangeArrowheads="1"/>
          </p:cNvSpPr>
          <p:nvPr>
            <p:ph type="ctrTitle"/>
          </p:nvPr>
        </p:nvSpPr>
        <p:spPr>
          <a:xfrm>
            <a:off x="423863" y="1406525"/>
            <a:ext cx="6630987" cy="1939925"/>
          </a:xfrm>
          <a:effectLst/>
        </p:spPr>
        <p:txBody>
          <a:bodyPr anchor="b"/>
          <a:lstStyle>
            <a:lvl1pPr>
              <a:defRPr sz="3800">
                <a:solidFill>
                  <a:schemeClr val="tx1"/>
                </a:solidFill>
              </a:defRPr>
            </a:lvl1pPr>
          </a:lstStyle>
          <a:p>
            <a:r>
              <a:rPr lang="en-US"/>
              <a:t>Click to Edit </a:t>
            </a:r>
            <a:br>
              <a:rPr lang="en-US"/>
            </a:br>
            <a:r>
              <a:rPr lang="en-US"/>
              <a:t>Master Title Style</a:t>
            </a:r>
          </a:p>
        </p:txBody>
      </p:sp>
      <p:sp>
        <p:nvSpPr>
          <p:cNvPr id="68612" name="Rectangle 4"/>
          <p:cNvSpPr>
            <a:spLocks noGrp="1" noChangeArrowheads="1"/>
          </p:cNvSpPr>
          <p:nvPr>
            <p:ph type="subTitle" idx="1"/>
          </p:nvPr>
        </p:nvSpPr>
        <p:spPr>
          <a:xfrm>
            <a:off x="423863" y="3781425"/>
            <a:ext cx="6629400" cy="1654175"/>
          </a:xfrm>
        </p:spPr>
        <p:txBody>
          <a:bodyPr/>
          <a:lstStyle>
            <a:lvl1pPr>
              <a:spcBef>
                <a:spcPct val="15000"/>
              </a:spcBef>
              <a:defRPr sz="2800">
                <a:solidFill>
                  <a:srgbClr val="013064"/>
                </a:solidFill>
              </a:defRPr>
            </a:lvl1pPr>
          </a:lstStyle>
          <a:p>
            <a:r>
              <a:rPr lang="en-US"/>
              <a:t>Click to Edit Master Subtitle Style</a:t>
            </a:r>
          </a:p>
        </p:txBody>
      </p:sp>
      <p:sp>
        <p:nvSpPr>
          <p:cNvPr id="68613" name="Line 5"/>
          <p:cNvSpPr>
            <a:spLocks noChangeShapeType="1"/>
          </p:cNvSpPr>
          <p:nvPr/>
        </p:nvSpPr>
        <p:spPr bwMode="auto">
          <a:xfrm>
            <a:off x="534988" y="3560763"/>
            <a:ext cx="6521450" cy="0"/>
          </a:xfrm>
          <a:prstGeom prst="line">
            <a:avLst/>
          </a:prstGeom>
          <a:noFill/>
          <a:ln w="19050">
            <a:solidFill>
              <a:srgbClr val="013064"/>
            </a:solidFill>
            <a:round/>
            <a:headEnd/>
            <a:tailEnd/>
          </a:ln>
          <a:effectLst/>
        </p:spPr>
        <p:txBody>
          <a:bodyPr/>
          <a:lstStyle/>
          <a:p>
            <a:endParaRPr lang="en-US"/>
          </a:p>
        </p:txBody>
      </p:sp>
      <p:sp>
        <p:nvSpPr>
          <p:cNvPr id="68614" name="Rectangle 6"/>
          <p:cNvSpPr>
            <a:spLocks noChangeArrowheads="1"/>
          </p:cNvSpPr>
          <p:nvPr/>
        </p:nvSpPr>
        <p:spPr bwMode="auto">
          <a:xfrm>
            <a:off x="423863" y="6643688"/>
            <a:ext cx="4959350" cy="258762"/>
          </a:xfrm>
          <a:prstGeom prst="rect">
            <a:avLst/>
          </a:prstGeom>
          <a:noFill/>
          <a:ln w="9525">
            <a:noFill/>
            <a:miter lim="800000"/>
            <a:headEnd/>
            <a:tailEnd/>
          </a:ln>
          <a:effectLst/>
        </p:spPr>
        <p:txBody>
          <a:bodyPr/>
          <a:lstStyle/>
          <a:p>
            <a:pPr>
              <a:lnSpc>
                <a:spcPct val="90000"/>
              </a:lnSpc>
              <a:spcBef>
                <a:spcPct val="15000"/>
              </a:spcBef>
            </a:pPr>
            <a:r>
              <a:rPr lang="en-US" sz="1000">
                <a:solidFill>
                  <a:schemeClr val="tx2"/>
                </a:solidFill>
              </a:rPr>
              <a:t>Copyright 2007 IDC. Reproduction is forbidden unless authorized. All rights reserved.</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C21E6E7C-8D1C-435F-A20E-C9229237AD85}" type="slidenum">
              <a:rPr lang="en-US"/>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96088" y="0"/>
            <a:ext cx="2178050" cy="65230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61938" y="0"/>
            <a:ext cx="6381750" cy="65230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DDAC3704-C140-4254-B962-E81512F27373}" type="slidenum">
              <a:rPr lang="en-US"/>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E20E09E-5240-4D37-8564-0C31057D4BD8}" type="slidenum">
              <a:rPr lang="en-US"/>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4F3C2D34-EBCA-419D-816A-A5ABD30F2C7A}" type="slidenum">
              <a:rPr lang="en-US"/>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7350" y="1333500"/>
            <a:ext cx="4216400" cy="5189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6150" y="1333500"/>
            <a:ext cx="4217988" cy="5189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F1CD0B85-4D70-41AA-A5C8-277BAA4ABB06}" type="slidenum">
              <a:rPr lang="en-US"/>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D84D9AF0-B82A-4815-82DA-9D3FFC2F1721}" type="slidenum">
              <a:rPr lang="en-US"/>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BFACDD29-9161-4480-9474-94A689FA5FD7}" type="slidenum">
              <a:rPr lang="en-US"/>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A68D819D-C16F-4AAB-B430-A0AD31CC4C9D}" type="slidenum">
              <a:rPr lang="en-US"/>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26F7C476-37D4-4EB6-9AD5-03294F49B6A5}" type="slidenum">
              <a:rPr lang="en-US"/>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BF1728E2-2555-4BB0-BD19-EC2571D631EE}" type="slidenum">
              <a:rPr lang="en-US"/>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7586" name="Picture 2" descr="final_banner_14-02-07"/>
          <p:cNvPicPr>
            <a:picLocks noChangeAspect="1" noChangeArrowheads="1"/>
          </p:cNvPicPr>
          <p:nvPr/>
        </p:nvPicPr>
        <p:blipFill>
          <a:blip r:embed="rId13" cstate="print"/>
          <a:srcRect/>
          <a:stretch>
            <a:fillRect/>
          </a:stretch>
        </p:blipFill>
        <p:spPr bwMode="auto">
          <a:xfrm>
            <a:off x="0" y="0"/>
            <a:ext cx="9150350" cy="6859588"/>
          </a:xfrm>
          <a:prstGeom prst="rect">
            <a:avLst/>
          </a:prstGeom>
          <a:noFill/>
        </p:spPr>
      </p:pic>
      <p:sp>
        <p:nvSpPr>
          <p:cNvPr id="67587" name="Rectangle 3"/>
          <p:cNvSpPr>
            <a:spLocks noChangeArrowheads="1"/>
          </p:cNvSpPr>
          <p:nvPr/>
        </p:nvSpPr>
        <p:spPr bwMode="auto">
          <a:xfrm>
            <a:off x="7900988" y="6626225"/>
            <a:ext cx="814387" cy="457200"/>
          </a:xfrm>
          <a:prstGeom prst="rect">
            <a:avLst/>
          </a:prstGeom>
          <a:noFill/>
          <a:ln w="9525">
            <a:noFill/>
            <a:miter lim="800000"/>
            <a:headEnd/>
            <a:tailEnd/>
          </a:ln>
          <a:effectLst/>
        </p:spPr>
        <p:txBody>
          <a:bodyPr/>
          <a:lstStyle/>
          <a:p>
            <a:pPr algn="r"/>
            <a:r>
              <a:rPr lang="en-US" sz="1000">
                <a:solidFill>
                  <a:schemeClr val="tx2"/>
                </a:solidFill>
              </a:rPr>
              <a:t>MC SaaS   </a:t>
            </a:r>
          </a:p>
        </p:txBody>
      </p:sp>
      <p:sp>
        <p:nvSpPr>
          <p:cNvPr id="67588" name="Rectangle 4"/>
          <p:cNvSpPr>
            <a:spLocks noGrp="1" noChangeArrowheads="1"/>
          </p:cNvSpPr>
          <p:nvPr>
            <p:ph type="sldNum" sz="quarter" idx="4"/>
          </p:nvPr>
        </p:nvSpPr>
        <p:spPr bwMode="auto">
          <a:xfrm>
            <a:off x="8081963" y="6626225"/>
            <a:ext cx="9080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tx2"/>
                </a:solidFill>
              </a:defRPr>
            </a:lvl1pPr>
          </a:lstStyle>
          <a:p>
            <a:fld id="{E410878E-9653-4847-B776-EA0F9008E833}" type="slidenum">
              <a:rPr lang="en-US"/>
              <a:pPr/>
              <a:t>‹Nº›</a:t>
            </a:fld>
            <a:endParaRPr lang="en-US"/>
          </a:p>
        </p:txBody>
      </p:sp>
      <p:sp>
        <p:nvSpPr>
          <p:cNvPr id="67589" name="Rectangle 5"/>
          <p:cNvSpPr>
            <a:spLocks noGrp="1" noChangeArrowheads="1"/>
          </p:cNvSpPr>
          <p:nvPr>
            <p:ph type="title"/>
          </p:nvPr>
        </p:nvSpPr>
        <p:spPr bwMode="auto">
          <a:xfrm>
            <a:off x="261938" y="0"/>
            <a:ext cx="7278687" cy="993775"/>
          </a:xfrm>
          <a:prstGeom prst="rect">
            <a:avLst/>
          </a:prstGeom>
          <a:noFill/>
          <a:ln w="9525">
            <a:noFill/>
            <a:miter lim="800000"/>
            <a:headEnd/>
            <a:tailEnd/>
          </a:ln>
          <a:effectLst>
            <a:outerShdw dist="17961" dir="2700000" algn="ctr" rotWithShape="0">
              <a:schemeClr val="tx1"/>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7590" name="Rectangle 6"/>
          <p:cNvSpPr>
            <a:spLocks noGrp="1" noChangeArrowheads="1"/>
          </p:cNvSpPr>
          <p:nvPr>
            <p:ph type="body" idx="1"/>
          </p:nvPr>
        </p:nvSpPr>
        <p:spPr bwMode="auto">
          <a:xfrm>
            <a:off x="387350" y="1333500"/>
            <a:ext cx="8586788" cy="5189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7591" name="Rectangle 7"/>
          <p:cNvSpPr>
            <a:spLocks noChangeArrowheads="1"/>
          </p:cNvSpPr>
          <p:nvPr/>
        </p:nvSpPr>
        <p:spPr bwMode="auto">
          <a:xfrm>
            <a:off x="282575" y="6637338"/>
            <a:ext cx="4960938" cy="258762"/>
          </a:xfrm>
          <a:prstGeom prst="rect">
            <a:avLst/>
          </a:prstGeom>
          <a:noFill/>
          <a:ln w="9525">
            <a:noFill/>
            <a:miter lim="800000"/>
            <a:headEnd/>
            <a:tailEnd/>
          </a:ln>
          <a:effectLst/>
        </p:spPr>
        <p:txBody>
          <a:bodyPr/>
          <a:lstStyle/>
          <a:p>
            <a:pPr>
              <a:lnSpc>
                <a:spcPct val="90000"/>
              </a:lnSpc>
              <a:spcBef>
                <a:spcPct val="15000"/>
              </a:spcBef>
            </a:pPr>
            <a:r>
              <a:rPr lang="en-US" sz="1000">
                <a:solidFill>
                  <a:schemeClr val="tx2"/>
                </a:solidFill>
              </a:rPr>
              <a:t>© 2007 IDC</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hf sldNum="0" hdr="0" dt="0"/>
  <p:txStyles>
    <p:titleStyle>
      <a:lvl1pPr algn="l" rtl="0" fontAlgn="base">
        <a:lnSpc>
          <a:spcPct val="90000"/>
        </a:lnSpc>
        <a:spcBef>
          <a:spcPct val="0"/>
        </a:spcBef>
        <a:spcAft>
          <a:spcPct val="0"/>
        </a:spcAft>
        <a:defRPr sz="3200">
          <a:solidFill>
            <a:schemeClr val="tx2"/>
          </a:solidFill>
          <a:latin typeface="+mj-lt"/>
          <a:ea typeface="+mj-ea"/>
          <a:cs typeface="+mj-cs"/>
        </a:defRPr>
      </a:lvl1pPr>
      <a:lvl2pPr algn="l" rtl="0" fontAlgn="base">
        <a:lnSpc>
          <a:spcPct val="90000"/>
        </a:lnSpc>
        <a:spcBef>
          <a:spcPct val="0"/>
        </a:spcBef>
        <a:spcAft>
          <a:spcPct val="0"/>
        </a:spcAft>
        <a:defRPr sz="3200">
          <a:solidFill>
            <a:schemeClr val="tx2"/>
          </a:solidFill>
          <a:latin typeface="Arial" charset="0"/>
        </a:defRPr>
      </a:lvl2pPr>
      <a:lvl3pPr algn="l" rtl="0" fontAlgn="base">
        <a:lnSpc>
          <a:spcPct val="90000"/>
        </a:lnSpc>
        <a:spcBef>
          <a:spcPct val="0"/>
        </a:spcBef>
        <a:spcAft>
          <a:spcPct val="0"/>
        </a:spcAft>
        <a:defRPr sz="3200">
          <a:solidFill>
            <a:schemeClr val="tx2"/>
          </a:solidFill>
          <a:latin typeface="Arial" charset="0"/>
        </a:defRPr>
      </a:lvl3pPr>
      <a:lvl4pPr algn="l" rtl="0" fontAlgn="base">
        <a:lnSpc>
          <a:spcPct val="90000"/>
        </a:lnSpc>
        <a:spcBef>
          <a:spcPct val="0"/>
        </a:spcBef>
        <a:spcAft>
          <a:spcPct val="0"/>
        </a:spcAft>
        <a:defRPr sz="3200">
          <a:solidFill>
            <a:schemeClr val="tx2"/>
          </a:solidFill>
          <a:latin typeface="Arial" charset="0"/>
        </a:defRPr>
      </a:lvl4pPr>
      <a:lvl5pPr algn="l" rtl="0" fontAlgn="base">
        <a:lnSpc>
          <a:spcPct val="90000"/>
        </a:lnSpc>
        <a:spcBef>
          <a:spcPct val="0"/>
        </a:spcBef>
        <a:spcAft>
          <a:spcPct val="0"/>
        </a:spcAft>
        <a:defRPr sz="3200">
          <a:solidFill>
            <a:schemeClr val="tx2"/>
          </a:solidFill>
          <a:latin typeface="Arial" charset="0"/>
        </a:defRPr>
      </a:lvl5pPr>
      <a:lvl6pPr marL="457200" algn="l" rtl="0" fontAlgn="base">
        <a:lnSpc>
          <a:spcPct val="90000"/>
        </a:lnSpc>
        <a:spcBef>
          <a:spcPct val="0"/>
        </a:spcBef>
        <a:spcAft>
          <a:spcPct val="0"/>
        </a:spcAft>
        <a:defRPr sz="3200">
          <a:solidFill>
            <a:schemeClr val="tx2"/>
          </a:solidFill>
          <a:latin typeface="Arial" charset="0"/>
        </a:defRPr>
      </a:lvl6pPr>
      <a:lvl7pPr marL="914400" algn="l" rtl="0" fontAlgn="base">
        <a:lnSpc>
          <a:spcPct val="90000"/>
        </a:lnSpc>
        <a:spcBef>
          <a:spcPct val="0"/>
        </a:spcBef>
        <a:spcAft>
          <a:spcPct val="0"/>
        </a:spcAft>
        <a:defRPr sz="3200">
          <a:solidFill>
            <a:schemeClr val="tx2"/>
          </a:solidFill>
          <a:latin typeface="Arial" charset="0"/>
        </a:defRPr>
      </a:lvl7pPr>
      <a:lvl8pPr marL="1371600" algn="l" rtl="0" fontAlgn="base">
        <a:lnSpc>
          <a:spcPct val="90000"/>
        </a:lnSpc>
        <a:spcBef>
          <a:spcPct val="0"/>
        </a:spcBef>
        <a:spcAft>
          <a:spcPct val="0"/>
        </a:spcAft>
        <a:defRPr sz="3200">
          <a:solidFill>
            <a:schemeClr val="tx2"/>
          </a:solidFill>
          <a:latin typeface="Arial" charset="0"/>
        </a:defRPr>
      </a:lvl8pPr>
      <a:lvl9pPr marL="1828800" algn="l" rtl="0" fontAlgn="base">
        <a:lnSpc>
          <a:spcPct val="90000"/>
        </a:lnSpc>
        <a:spcBef>
          <a:spcPct val="0"/>
        </a:spcBef>
        <a:spcAft>
          <a:spcPct val="0"/>
        </a:spcAft>
        <a:defRPr sz="3200">
          <a:solidFill>
            <a:schemeClr val="tx2"/>
          </a:solidFill>
          <a:latin typeface="Arial" charset="0"/>
        </a:defRPr>
      </a:lvl9pPr>
    </p:titleStyle>
    <p:bodyStyle>
      <a:lvl1pPr algn="l" rtl="0" fontAlgn="base">
        <a:lnSpc>
          <a:spcPct val="90000"/>
        </a:lnSpc>
        <a:spcBef>
          <a:spcPct val="30000"/>
        </a:spcBef>
        <a:spcAft>
          <a:spcPct val="0"/>
        </a:spcAft>
        <a:defRPr sz="2400" b="1">
          <a:solidFill>
            <a:schemeClr val="tx1"/>
          </a:solidFill>
          <a:latin typeface="+mn-lt"/>
          <a:ea typeface="+mn-ea"/>
          <a:cs typeface="+mn-cs"/>
        </a:defRPr>
      </a:lvl1pPr>
      <a:lvl2pPr marL="461963" indent="-231775" algn="l" rtl="0" fontAlgn="base">
        <a:lnSpc>
          <a:spcPct val="90000"/>
        </a:lnSpc>
        <a:spcBef>
          <a:spcPct val="30000"/>
        </a:spcBef>
        <a:spcAft>
          <a:spcPct val="0"/>
        </a:spcAft>
        <a:buClr>
          <a:srgbClr val="9F1136"/>
        </a:buClr>
        <a:buSzPct val="90000"/>
        <a:buFont typeface="Wingdings" pitchFamily="2" charset="2"/>
        <a:buChar char="§"/>
        <a:defRPr sz="2200">
          <a:solidFill>
            <a:schemeClr val="tx1"/>
          </a:solidFill>
          <a:latin typeface="+mn-lt"/>
        </a:defRPr>
      </a:lvl2pPr>
      <a:lvl3pPr marL="1087438" indent="-288925" algn="l" rtl="0" fontAlgn="base">
        <a:lnSpc>
          <a:spcPct val="90000"/>
        </a:lnSpc>
        <a:spcBef>
          <a:spcPct val="30000"/>
        </a:spcBef>
        <a:spcAft>
          <a:spcPct val="0"/>
        </a:spcAft>
        <a:buClr>
          <a:schemeClr val="accent1"/>
        </a:buClr>
        <a:buChar char="–"/>
        <a:defRPr sz="2000">
          <a:solidFill>
            <a:schemeClr val="tx1"/>
          </a:solidFill>
          <a:latin typeface="+mn-lt"/>
        </a:defRPr>
      </a:lvl3pPr>
      <a:lvl4pPr marL="1600200" indent="-228600" algn="l" rtl="0" fontAlgn="base">
        <a:lnSpc>
          <a:spcPct val="90000"/>
        </a:lnSpc>
        <a:spcBef>
          <a:spcPct val="30000"/>
        </a:spcBef>
        <a:spcAft>
          <a:spcPct val="0"/>
        </a:spcAft>
        <a:buClr>
          <a:srgbClr val="013064"/>
        </a:buClr>
        <a:buChar char="•"/>
        <a:defRPr sz="2000">
          <a:solidFill>
            <a:schemeClr val="tx1"/>
          </a:solidFill>
          <a:latin typeface="+mn-lt"/>
        </a:defRPr>
      </a:lvl4pPr>
      <a:lvl5pPr marL="2057400" indent="-228600" algn="l" rtl="0" fontAlgn="base">
        <a:lnSpc>
          <a:spcPct val="90000"/>
        </a:lnSpc>
        <a:spcBef>
          <a:spcPct val="30000"/>
        </a:spcBef>
        <a:spcAft>
          <a:spcPct val="0"/>
        </a:spcAft>
        <a:buClr>
          <a:schemeClr val="hlink"/>
        </a:buClr>
        <a:buChar char="–"/>
        <a:defRPr sz="2000">
          <a:solidFill>
            <a:schemeClr val="tx1"/>
          </a:solidFill>
          <a:latin typeface="+mn-lt"/>
        </a:defRPr>
      </a:lvl5pPr>
      <a:lvl6pPr marL="2514600" indent="-228600" algn="l" rtl="0" fontAlgn="base">
        <a:lnSpc>
          <a:spcPct val="90000"/>
        </a:lnSpc>
        <a:spcBef>
          <a:spcPct val="30000"/>
        </a:spcBef>
        <a:spcAft>
          <a:spcPct val="0"/>
        </a:spcAft>
        <a:buClr>
          <a:schemeClr val="hlink"/>
        </a:buClr>
        <a:buChar char="–"/>
        <a:defRPr sz="2000">
          <a:solidFill>
            <a:schemeClr val="tx1"/>
          </a:solidFill>
          <a:latin typeface="+mn-lt"/>
        </a:defRPr>
      </a:lvl6pPr>
      <a:lvl7pPr marL="2971800" indent="-228600" algn="l" rtl="0" fontAlgn="base">
        <a:lnSpc>
          <a:spcPct val="90000"/>
        </a:lnSpc>
        <a:spcBef>
          <a:spcPct val="30000"/>
        </a:spcBef>
        <a:spcAft>
          <a:spcPct val="0"/>
        </a:spcAft>
        <a:buClr>
          <a:schemeClr val="hlink"/>
        </a:buClr>
        <a:buChar char="–"/>
        <a:defRPr sz="2000">
          <a:solidFill>
            <a:schemeClr val="tx1"/>
          </a:solidFill>
          <a:latin typeface="+mn-lt"/>
        </a:defRPr>
      </a:lvl7pPr>
      <a:lvl8pPr marL="3429000" indent="-228600" algn="l" rtl="0" fontAlgn="base">
        <a:lnSpc>
          <a:spcPct val="90000"/>
        </a:lnSpc>
        <a:spcBef>
          <a:spcPct val="30000"/>
        </a:spcBef>
        <a:spcAft>
          <a:spcPct val="0"/>
        </a:spcAft>
        <a:buClr>
          <a:schemeClr val="hlink"/>
        </a:buClr>
        <a:buChar char="–"/>
        <a:defRPr sz="2000">
          <a:solidFill>
            <a:schemeClr val="tx1"/>
          </a:solidFill>
          <a:latin typeface="+mn-lt"/>
        </a:defRPr>
      </a:lvl8pPr>
      <a:lvl9pPr marL="3886200" indent="-228600" algn="l" rtl="0" fontAlgn="base">
        <a:lnSpc>
          <a:spcPct val="90000"/>
        </a:lnSpc>
        <a:spcBef>
          <a:spcPct val="30000"/>
        </a:spcBef>
        <a:spcAft>
          <a:spcPct val="0"/>
        </a:spcAft>
        <a:buClr>
          <a:schemeClr val="hlink"/>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gif"/><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72818" name="Group 18"/>
          <p:cNvGraphicFramePr>
            <a:graphicFrameLocks noGrp="1"/>
          </p:cNvGraphicFramePr>
          <p:nvPr>
            <p:extLst>
              <p:ext uri="{D42A27DB-BD31-4B8C-83A1-F6EECF244321}">
                <p14:modId xmlns:p14="http://schemas.microsoft.com/office/powerpoint/2010/main" val="1786929903"/>
              </p:ext>
            </p:extLst>
          </p:nvPr>
        </p:nvGraphicFramePr>
        <p:xfrm>
          <a:off x="457200" y="1143001"/>
          <a:ext cx="8686800" cy="9530085"/>
        </p:xfrm>
        <a:graphic>
          <a:graphicData uri="http://schemas.openxmlformats.org/drawingml/2006/table">
            <a:tbl>
              <a:tblPr/>
              <a:tblGrid>
                <a:gridCol w="8686800"/>
              </a:tblGrid>
              <a:tr h="2895599">
                <a:tc>
                  <a:txBody>
                    <a:bodyPr/>
                    <a:lstStyle/>
                    <a:p>
                      <a:pPr marL="0" marR="0" lvl="0" indent="0" algn="l" defTabSz="914400" rtl="0" eaLnBrk="1" fontAlgn="base" latinLnBrk="0" hangingPunct="1">
                        <a:lnSpc>
                          <a:spcPct val="90000"/>
                        </a:lnSpc>
                        <a:spcBef>
                          <a:spcPct val="30000"/>
                        </a:spcBef>
                        <a:spcAft>
                          <a:spcPct val="0"/>
                        </a:spcAft>
                        <a:buClrTx/>
                        <a:buSzTx/>
                        <a:buFontTx/>
                        <a:buNone/>
                        <a:tabLst/>
                      </a:pPr>
                      <a:r>
                        <a:rPr kumimoji="0" lang="en-US" sz="3200" b="0" i="0" u="none" strike="noStrike" cap="none" normalizeH="0" baseline="0" dirty="0" smtClean="0">
                          <a:ln>
                            <a:noFill/>
                          </a:ln>
                          <a:solidFill>
                            <a:schemeClr val="tx1"/>
                          </a:solidFill>
                          <a:effectLst/>
                          <a:latin typeface="Arial" charset="0"/>
                        </a:rPr>
                        <a:t>II </a:t>
                      </a:r>
                      <a:r>
                        <a:rPr kumimoji="0" lang="en-US" sz="3200" b="0" i="0" u="none" strike="noStrike" cap="none" normalizeH="0" baseline="0" dirty="0" err="1" smtClean="0">
                          <a:ln>
                            <a:noFill/>
                          </a:ln>
                          <a:solidFill>
                            <a:schemeClr val="tx1"/>
                          </a:solidFill>
                          <a:effectLst/>
                          <a:latin typeface="Arial" charset="0"/>
                        </a:rPr>
                        <a:t>Estudio</a:t>
                      </a:r>
                      <a:r>
                        <a:rPr kumimoji="0" lang="en-US" sz="3200" b="0" i="0" u="none" strike="noStrike" cap="none" normalizeH="0" baseline="0" dirty="0" smtClean="0">
                          <a:ln>
                            <a:noFill/>
                          </a:ln>
                          <a:solidFill>
                            <a:schemeClr val="tx1"/>
                          </a:solidFill>
                          <a:effectLst/>
                          <a:latin typeface="Arial" charset="0"/>
                        </a:rPr>
                        <a:t> </a:t>
                      </a:r>
                      <a:r>
                        <a:rPr kumimoji="0" lang="en-US" sz="3200" b="0" i="0" u="none" strike="noStrike" cap="none" normalizeH="0" baseline="0" dirty="0" err="1" smtClean="0">
                          <a:ln>
                            <a:noFill/>
                          </a:ln>
                          <a:solidFill>
                            <a:schemeClr val="tx1"/>
                          </a:solidFill>
                          <a:effectLst/>
                          <a:latin typeface="Arial" charset="0"/>
                        </a:rPr>
                        <a:t>Multicliente</a:t>
                      </a:r>
                      <a:r>
                        <a:rPr kumimoji="0" lang="en-US" sz="3200" b="0" i="0" u="none" strike="noStrike" cap="none" normalizeH="0" baseline="0" dirty="0" smtClean="0">
                          <a:ln>
                            <a:noFill/>
                          </a:ln>
                          <a:solidFill>
                            <a:schemeClr val="tx1"/>
                          </a:solidFill>
                          <a:effectLst/>
                          <a:latin typeface="Arial" charset="0"/>
                        </a:rPr>
                        <a:t> Cloud </a:t>
                      </a:r>
                      <a:r>
                        <a:rPr kumimoji="0" lang="en-US" sz="3200" b="0" i="0" u="none" strike="noStrike" cap="none" normalizeH="0" baseline="0" dirty="0" err="1" smtClean="0">
                          <a:ln>
                            <a:noFill/>
                          </a:ln>
                          <a:solidFill>
                            <a:schemeClr val="tx1"/>
                          </a:solidFill>
                          <a:effectLst/>
                          <a:latin typeface="Arial" charset="0"/>
                        </a:rPr>
                        <a:t>España</a:t>
                      </a:r>
                      <a:r>
                        <a:rPr kumimoji="0" lang="en-US" sz="3200" b="0" i="0" u="none" strike="noStrike" cap="none" normalizeH="0" baseline="0" dirty="0" smtClean="0">
                          <a:ln>
                            <a:noFill/>
                          </a:ln>
                          <a:solidFill>
                            <a:schemeClr val="tx1"/>
                          </a:solidFill>
                          <a:effectLst/>
                          <a:latin typeface="Arial" charset="0"/>
                        </a:rPr>
                        <a:t> 2012</a:t>
                      </a:r>
                    </a:p>
                    <a:p>
                      <a:pPr marL="0" marR="0" lvl="0" indent="0" algn="l" defTabSz="914400" rtl="0" eaLnBrk="1" fontAlgn="base" latinLnBrk="0" hangingPunct="1">
                        <a:lnSpc>
                          <a:spcPct val="90000"/>
                        </a:lnSpc>
                        <a:spcBef>
                          <a:spcPct val="30000"/>
                        </a:spcBef>
                        <a:spcAft>
                          <a:spcPct val="0"/>
                        </a:spcAft>
                        <a:buClrTx/>
                        <a:buSzTx/>
                        <a:buFontTx/>
                        <a:buNone/>
                        <a:tabLst/>
                      </a:pPr>
                      <a:r>
                        <a:rPr kumimoji="0" lang="es-ES_tradnl" sz="3200" b="0" i="0" u="none" strike="noStrike" cap="none" normalizeH="0" baseline="0" dirty="0" smtClean="0">
                          <a:ln>
                            <a:noFill/>
                          </a:ln>
                          <a:solidFill>
                            <a:schemeClr val="tx1"/>
                          </a:solidFill>
                          <a:effectLst/>
                          <a:latin typeface="Arial" charset="0"/>
                        </a:rPr>
                        <a:t>“Cloud hace frente a la Crisis”</a:t>
                      </a:r>
                      <a:endParaRPr kumimoji="0" lang="en-US" sz="3200" b="0" i="0" u="none" strike="noStrike" cap="none" normalizeH="0" baseline="0" dirty="0" smtClean="0">
                        <a:ln>
                          <a:noFill/>
                        </a:ln>
                        <a:solidFill>
                          <a:schemeClr val="tx1"/>
                        </a:solidFill>
                        <a:effectLst/>
                        <a:latin typeface="Arial" charset="0"/>
                      </a:endParaRPr>
                    </a:p>
                  </a:txBody>
                  <a:tcPr marL="182880" anchor="ctr" horzOverflow="overflow">
                    <a:lnL cap="flat">
                      <a:noFill/>
                    </a:lnL>
                    <a:lnR cap="flat">
                      <a:noFill/>
                    </a:lnR>
                    <a:lnT cap="flat">
                      <a:noFill/>
                    </a:lnT>
                    <a:lnB>
                      <a:noFill/>
                    </a:lnB>
                    <a:lnTlToBr>
                      <a:noFill/>
                    </a:lnTlToBr>
                    <a:lnBlToTr>
                      <a:noFill/>
                    </a:lnBlToTr>
                    <a:noFill/>
                  </a:tcPr>
                </a:tc>
              </a:tr>
              <a:tr h="3658404">
                <a:tc>
                  <a:txBody>
                    <a:bodyPr/>
                    <a:lstStyle/>
                    <a:p>
                      <a:pPr marL="0" marR="0" lvl="0" indent="0" algn="l" defTabSz="914400" rtl="0" eaLnBrk="1" fontAlgn="base" latinLnBrk="0" hangingPunct="1">
                        <a:lnSpc>
                          <a:spcPct val="90000"/>
                        </a:lnSpc>
                        <a:spcBef>
                          <a:spcPct val="30000"/>
                        </a:spcBef>
                        <a:spcAft>
                          <a:spcPct val="0"/>
                        </a:spcAft>
                        <a:buClrTx/>
                        <a:buSzTx/>
                        <a:buFontTx/>
                        <a:buNone/>
                        <a:tabLst/>
                      </a:pPr>
                      <a:r>
                        <a:rPr kumimoji="0" lang="es-ES_tradnl" sz="1600" b="0" i="0" u="none" strike="noStrike" cap="none" normalizeH="0" baseline="0" dirty="0" smtClean="0">
                          <a:ln>
                            <a:noFill/>
                          </a:ln>
                          <a:solidFill>
                            <a:schemeClr val="tx1"/>
                          </a:solidFill>
                          <a:effectLst/>
                          <a:latin typeface="Arial" charset="0"/>
                        </a:rPr>
                        <a:t>Rafael Achaerandio</a:t>
                      </a:r>
                    </a:p>
                    <a:p>
                      <a:pPr marL="0" marR="0" lvl="0" indent="0" algn="l" defTabSz="914400" rtl="0" eaLnBrk="1" fontAlgn="base" latinLnBrk="0" hangingPunct="1">
                        <a:lnSpc>
                          <a:spcPct val="90000"/>
                        </a:lnSpc>
                        <a:spcBef>
                          <a:spcPct val="30000"/>
                        </a:spcBef>
                        <a:spcAft>
                          <a:spcPct val="0"/>
                        </a:spcAft>
                        <a:buClrTx/>
                        <a:buSzTx/>
                        <a:buFontTx/>
                        <a:buNone/>
                        <a:tabLst/>
                      </a:pPr>
                      <a:r>
                        <a:rPr kumimoji="0" lang="es-ES_tradnl" sz="1600" b="1" i="0" u="none" strike="noStrike" cap="none" normalizeH="0" baseline="0" dirty="0" err="1" smtClean="0">
                          <a:ln>
                            <a:noFill/>
                          </a:ln>
                          <a:solidFill>
                            <a:schemeClr val="tx1"/>
                          </a:solidFill>
                          <a:effectLst/>
                          <a:latin typeface="Arial" charset="0"/>
                        </a:rPr>
                        <a:t>Research</a:t>
                      </a:r>
                      <a:r>
                        <a:rPr kumimoji="0" lang="es-ES_tradnl" sz="1600" b="1" i="0" u="none" strike="noStrike" cap="none" normalizeH="0" baseline="0" dirty="0" smtClean="0">
                          <a:ln>
                            <a:noFill/>
                          </a:ln>
                          <a:solidFill>
                            <a:schemeClr val="tx1"/>
                          </a:solidFill>
                          <a:effectLst/>
                          <a:latin typeface="Arial" charset="0"/>
                        </a:rPr>
                        <a:t> Director         </a:t>
                      </a:r>
                    </a:p>
                    <a:p>
                      <a:pPr marL="0" marR="0" lvl="0" indent="0" algn="l" defTabSz="914400" rtl="0" eaLnBrk="1" fontAlgn="base" latinLnBrk="0" hangingPunct="1">
                        <a:lnSpc>
                          <a:spcPct val="90000"/>
                        </a:lnSpc>
                        <a:spcBef>
                          <a:spcPct val="3000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charset="0"/>
                        </a:rPr>
                        <a:t>                                                </a:t>
                      </a:r>
                    </a:p>
                    <a:p>
                      <a:pPr marL="0" marR="0" lvl="0" indent="0" algn="l" defTabSz="914400" rtl="0" eaLnBrk="1" fontAlgn="base" latinLnBrk="0" hangingPunct="1">
                        <a:lnSpc>
                          <a:spcPct val="90000"/>
                        </a:lnSpc>
                        <a:spcBef>
                          <a:spcPct val="30000"/>
                        </a:spcBef>
                        <a:spcAft>
                          <a:spcPct val="0"/>
                        </a:spcAft>
                        <a:buClrTx/>
                        <a:buSzTx/>
                        <a:buFontTx/>
                        <a:buNone/>
                        <a:tabLst/>
                      </a:pPr>
                      <a:r>
                        <a:rPr kumimoji="0" lang="es-ES_tradnl" sz="1600" b="0" i="0" u="none" strike="noStrike" cap="none" normalizeH="0" baseline="0" dirty="0" smtClean="0">
                          <a:ln>
                            <a:noFill/>
                          </a:ln>
                          <a:solidFill>
                            <a:schemeClr val="tx1"/>
                          </a:solidFill>
                          <a:effectLst/>
                          <a:latin typeface="Arial" charset="0"/>
                        </a:rPr>
                        <a:t>Fernando Maldonado</a:t>
                      </a:r>
                    </a:p>
                    <a:p>
                      <a:pPr marL="0" marR="0" lvl="0" indent="0" algn="l" defTabSz="914400" rtl="0" eaLnBrk="1" fontAlgn="base" latinLnBrk="0" hangingPunct="1">
                        <a:lnSpc>
                          <a:spcPct val="90000"/>
                        </a:lnSpc>
                        <a:spcBef>
                          <a:spcPct val="30000"/>
                        </a:spcBef>
                        <a:spcAft>
                          <a:spcPct val="0"/>
                        </a:spcAft>
                        <a:buClrTx/>
                        <a:buSzTx/>
                        <a:buFontTx/>
                        <a:buNone/>
                        <a:tabLst/>
                      </a:pPr>
                      <a:r>
                        <a:rPr kumimoji="0" lang="es-ES_tradnl" sz="1600" b="1" i="0" u="none" strike="noStrike" cap="none" normalizeH="0" baseline="0" dirty="0" err="1" smtClean="0">
                          <a:ln>
                            <a:noFill/>
                          </a:ln>
                          <a:solidFill>
                            <a:schemeClr val="tx1"/>
                          </a:solidFill>
                          <a:effectLst/>
                          <a:latin typeface="Arial" charset="0"/>
                        </a:rPr>
                        <a:t>Research</a:t>
                      </a:r>
                      <a:r>
                        <a:rPr kumimoji="0" lang="es-ES_tradnl" sz="1600" b="1" i="0" u="none" strike="noStrike" cap="none" normalizeH="0" baseline="0" dirty="0" smtClean="0">
                          <a:ln>
                            <a:noFill/>
                          </a:ln>
                          <a:solidFill>
                            <a:schemeClr val="tx1"/>
                          </a:solidFill>
                          <a:effectLst/>
                          <a:latin typeface="Arial" charset="0"/>
                        </a:rPr>
                        <a:t> Manager</a:t>
                      </a:r>
                      <a:r>
                        <a:rPr kumimoji="0" lang="es-ES_tradnl" sz="2000" b="1" i="0" u="none" strike="noStrike" cap="none" normalizeH="0" baseline="0" dirty="0" smtClean="0">
                          <a:ln>
                            <a:noFill/>
                          </a:ln>
                          <a:solidFill>
                            <a:schemeClr val="tx1"/>
                          </a:solidFill>
                          <a:effectLst/>
                          <a:latin typeface="Arial" charset="0"/>
                        </a:rPr>
                        <a:t>                                                        </a:t>
                      </a:r>
                    </a:p>
                    <a:p>
                      <a:pPr marL="0" marR="0" lvl="0" indent="0" algn="l" defTabSz="914400" rtl="0" eaLnBrk="1" fontAlgn="base" latinLnBrk="0" hangingPunct="1">
                        <a:lnSpc>
                          <a:spcPct val="90000"/>
                        </a:lnSpc>
                        <a:spcBef>
                          <a:spcPct val="30000"/>
                        </a:spcBef>
                        <a:spcAft>
                          <a:spcPct val="0"/>
                        </a:spcAft>
                        <a:buClrTx/>
                        <a:buSzTx/>
                        <a:buFontTx/>
                        <a:buNone/>
                        <a:tabLst/>
                      </a:pPr>
                      <a:endParaRPr kumimoji="0" lang="es-ES_tradnl" sz="2000" b="1"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90000"/>
                        </a:lnSpc>
                        <a:spcBef>
                          <a:spcPct val="3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Arial" charset="0"/>
                        </a:rPr>
                        <a:t>Octubre</a:t>
                      </a:r>
                      <a:r>
                        <a:rPr kumimoji="0" lang="en-US" sz="2000" b="1" i="0" u="none" strike="noStrike" cap="none" normalizeH="0" baseline="0" dirty="0" smtClean="0">
                          <a:ln>
                            <a:noFill/>
                          </a:ln>
                          <a:solidFill>
                            <a:schemeClr val="tx1"/>
                          </a:solidFill>
                          <a:effectLst/>
                          <a:latin typeface="Arial" charset="0"/>
                        </a:rPr>
                        <a:t> 2012</a:t>
                      </a:r>
                    </a:p>
                  </a:txBody>
                  <a:tcPr marL="182880" horzOverflow="overflow">
                    <a:lnL cap="flat">
                      <a:noFill/>
                    </a:lnL>
                    <a:lnR cap="flat">
                      <a:noFill/>
                    </a:lnR>
                    <a:lnT>
                      <a:noFill/>
                    </a:lnT>
                    <a:lnB cap="flat">
                      <a:noFill/>
                    </a:lnB>
                    <a:lnTlToBr>
                      <a:noFill/>
                    </a:lnTlToBr>
                    <a:lnBlToTr>
                      <a:noFill/>
                    </a:lnBlToTr>
                    <a:noFill/>
                  </a:tcPr>
                </a:tc>
              </a:tr>
              <a:tr h="1488041">
                <a:tc>
                  <a:txBody>
                    <a:bodyPr/>
                    <a:lstStyle/>
                    <a:p>
                      <a:pPr marL="0" marR="0" lvl="0" indent="0" algn="l" defTabSz="914400" rtl="0" eaLnBrk="1" fontAlgn="base" latinLnBrk="0" hangingPunct="1">
                        <a:lnSpc>
                          <a:spcPct val="90000"/>
                        </a:lnSpc>
                        <a:spcBef>
                          <a:spcPct val="3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charset="0"/>
                      </a:endParaRPr>
                    </a:p>
                  </a:txBody>
                  <a:tcPr marL="182880" horzOverflow="overflow">
                    <a:lnL cap="flat">
                      <a:noFill/>
                    </a:lnL>
                    <a:lnR cap="flat">
                      <a:noFill/>
                    </a:lnR>
                    <a:lnT>
                      <a:noFill/>
                    </a:lnT>
                    <a:lnB cap="flat">
                      <a:noFill/>
                    </a:lnB>
                    <a:lnTlToBr>
                      <a:noFill/>
                    </a:lnTlToBr>
                    <a:lnBlToTr>
                      <a:noFill/>
                    </a:lnBlToTr>
                    <a:noFill/>
                  </a:tcPr>
                </a:tc>
              </a:tr>
              <a:tr h="1488041">
                <a:tc>
                  <a:txBody>
                    <a:bodyPr/>
                    <a:lstStyle/>
                    <a:p>
                      <a:pPr marL="0" marR="0" lvl="0" indent="0" algn="l" defTabSz="914400" rtl="0" eaLnBrk="1" fontAlgn="base" latinLnBrk="0" hangingPunct="1">
                        <a:lnSpc>
                          <a:spcPct val="90000"/>
                        </a:lnSpc>
                        <a:spcBef>
                          <a:spcPct val="3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charset="0"/>
                      </a:endParaRPr>
                    </a:p>
                  </a:txBody>
                  <a:tcPr marL="182880" horzOverflow="overflow">
                    <a:lnL cap="flat">
                      <a:noFill/>
                    </a:lnL>
                    <a:lnR cap="flat">
                      <a:noFill/>
                    </a:lnR>
                    <a:lnT>
                      <a:noFill/>
                    </a:lnT>
                    <a:lnB cap="flat">
                      <a:noFill/>
                    </a:lnB>
                    <a:lnTlToBr>
                      <a:noFill/>
                    </a:lnTlToBr>
                    <a:lnBlToTr>
                      <a:noFill/>
                    </a:lnBlToTr>
                    <a:noFill/>
                  </a:tcPr>
                </a:tc>
              </a:tr>
            </a:tbl>
          </a:graphicData>
        </a:graphic>
      </p:graphicFrame>
      <p:sp>
        <p:nvSpPr>
          <p:cNvPr id="3" name="Text Box 26"/>
          <p:cNvSpPr txBox="1">
            <a:spLocks noChangeArrowheads="1"/>
          </p:cNvSpPr>
          <p:nvPr/>
        </p:nvSpPr>
        <p:spPr bwMode="auto">
          <a:xfrm>
            <a:off x="0" y="6583363"/>
            <a:ext cx="9144000" cy="276999"/>
          </a:xfrm>
          <a:prstGeom prst="rect">
            <a:avLst/>
          </a:prstGeom>
          <a:solidFill>
            <a:schemeClr val="bg2"/>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a:r>
              <a:rPr lang="es-ES" sz="1200" b="1" dirty="0" smtClean="0">
                <a:solidFill>
                  <a:schemeClr val="tx2"/>
                </a:solidFill>
              </a:rPr>
              <a:t>MC Cloud 2012</a:t>
            </a:r>
            <a:endParaRPr lang="en-GB" sz="1200" b="1" dirty="0">
              <a:solidFill>
                <a:schemeClr val="tx2"/>
              </a:solidFill>
            </a:endParaRPr>
          </a:p>
        </p:txBody>
      </p:sp>
      <p:pic>
        <p:nvPicPr>
          <p:cNvPr id="76802" name="Picture 2" descr="http://www.csreurope.org/data/images/logos/corporatemembers/Telefonica_N_Degr_CMYK_L.jpg"/>
          <p:cNvPicPr>
            <a:picLocks noChangeAspect="1" noChangeArrowheads="1"/>
          </p:cNvPicPr>
          <p:nvPr/>
        </p:nvPicPr>
        <p:blipFill>
          <a:blip r:embed="rId3" cstate="print"/>
          <a:srcRect/>
          <a:stretch>
            <a:fillRect/>
          </a:stretch>
        </p:blipFill>
        <p:spPr bwMode="auto">
          <a:xfrm>
            <a:off x="6324600" y="5936700"/>
            <a:ext cx="1447800" cy="561130"/>
          </a:xfrm>
          <a:prstGeom prst="rect">
            <a:avLst/>
          </a:prstGeom>
          <a:noFill/>
        </p:spPr>
      </p:pic>
      <p:pic>
        <p:nvPicPr>
          <p:cNvPr id="76806" name="Picture 6" descr="http://www.unit4.com/resources_global/images/press_images/UNIT4_logo_BS_Web_X10.jpg"/>
          <p:cNvPicPr>
            <a:picLocks noChangeAspect="1" noChangeArrowheads="1"/>
          </p:cNvPicPr>
          <p:nvPr/>
        </p:nvPicPr>
        <p:blipFill>
          <a:blip r:embed="rId4" cstate="print"/>
          <a:srcRect/>
          <a:stretch>
            <a:fillRect/>
          </a:stretch>
        </p:blipFill>
        <p:spPr bwMode="auto">
          <a:xfrm>
            <a:off x="7931725" y="5895110"/>
            <a:ext cx="1143000" cy="618843"/>
          </a:xfrm>
          <a:prstGeom prst="rect">
            <a:avLst/>
          </a:prstGeom>
          <a:noFill/>
        </p:spPr>
      </p:pic>
      <p:pic>
        <p:nvPicPr>
          <p:cNvPr id="76810" name="Picture 10" descr="accenture logo"/>
          <p:cNvPicPr>
            <a:picLocks noChangeAspect="1" noChangeArrowheads="1"/>
          </p:cNvPicPr>
          <p:nvPr/>
        </p:nvPicPr>
        <p:blipFill>
          <a:blip r:embed="rId5" cstate="print"/>
          <a:srcRect/>
          <a:stretch>
            <a:fillRect/>
          </a:stretch>
        </p:blipFill>
        <p:spPr bwMode="auto">
          <a:xfrm>
            <a:off x="3276600" y="5943600"/>
            <a:ext cx="1600200" cy="516065"/>
          </a:xfrm>
          <a:prstGeom prst="rect">
            <a:avLst/>
          </a:prstGeom>
          <a:noFill/>
        </p:spPr>
      </p:pic>
      <p:pic>
        <p:nvPicPr>
          <p:cNvPr id="4" name="3 Imagen"/>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03874" y="6019800"/>
            <a:ext cx="1015926" cy="53347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
          <p:cNvSpPr>
            <a:spLocks noGrp="1"/>
          </p:cNvSpPr>
          <p:nvPr>
            <p:ph type="sldNum" sz="quarter" idx="10"/>
          </p:nvPr>
        </p:nvSpPr>
        <p:spPr/>
        <p:txBody>
          <a:bodyPr/>
          <a:lstStyle/>
          <a:p>
            <a:fld id="{C2C54225-16D7-4018-B659-1392AFDD47B2}" type="slidenum">
              <a:rPr lang="en-US"/>
              <a:pPr/>
              <a:t>10</a:t>
            </a:fld>
            <a:endParaRPr lang="en-US"/>
          </a:p>
        </p:txBody>
      </p:sp>
      <p:sp>
        <p:nvSpPr>
          <p:cNvPr id="1096707" name="Rectangle 1027"/>
          <p:cNvSpPr>
            <a:spLocks noGrp="1" noChangeArrowheads="1"/>
          </p:cNvSpPr>
          <p:nvPr>
            <p:ph type="title"/>
          </p:nvPr>
        </p:nvSpPr>
        <p:spPr>
          <a:xfrm>
            <a:off x="304800" y="0"/>
            <a:ext cx="7848600" cy="993775"/>
          </a:xfrm>
        </p:spPr>
        <p:txBody>
          <a:bodyPr/>
          <a:lstStyle/>
          <a:p>
            <a:r>
              <a:rPr lang="es-ES" dirty="0" smtClean="0"/>
              <a:t>Previsiones Cloud Pública España (M€)</a:t>
            </a:r>
            <a:endParaRPr lang="en-GB" sz="1600" dirty="0"/>
          </a:p>
        </p:txBody>
      </p:sp>
      <p:sp>
        <p:nvSpPr>
          <p:cNvPr id="6" name="Text Box 26"/>
          <p:cNvSpPr txBox="1">
            <a:spLocks noChangeArrowheads="1"/>
          </p:cNvSpPr>
          <p:nvPr/>
        </p:nvSpPr>
        <p:spPr bwMode="auto">
          <a:xfrm>
            <a:off x="0" y="6583363"/>
            <a:ext cx="9144000" cy="276999"/>
          </a:xfrm>
          <a:prstGeom prst="rect">
            <a:avLst/>
          </a:prstGeom>
          <a:solidFill>
            <a:schemeClr val="bg2"/>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a:r>
              <a:rPr lang="es-ES" sz="1200" b="1" dirty="0" smtClean="0">
                <a:solidFill>
                  <a:schemeClr val="tx2"/>
                </a:solidFill>
              </a:rPr>
              <a:t>MC Cloud 2012</a:t>
            </a:r>
            <a:endParaRPr lang="en-GB" sz="1200" b="1" dirty="0">
              <a:solidFill>
                <a:schemeClr val="tx2"/>
              </a:solidFill>
            </a:endParaRPr>
          </a:p>
        </p:txBody>
      </p:sp>
      <p:graphicFrame>
        <p:nvGraphicFramePr>
          <p:cNvPr id="7" name="Chart 6"/>
          <p:cNvGraphicFramePr/>
          <p:nvPr/>
        </p:nvGraphicFramePr>
        <p:xfrm>
          <a:off x="457200" y="1295400"/>
          <a:ext cx="8001000" cy="4724400"/>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Straight Arrow Connector 8"/>
          <p:cNvCxnSpPr/>
          <p:nvPr/>
        </p:nvCxnSpPr>
        <p:spPr bwMode="auto">
          <a:xfrm flipV="1">
            <a:off x="1143000" y="2057400"/>
            <a:ext cx="5486400" cy="2133600"/>
          </a:xfrm>
          <a:prstGeom prst="straightConnector1">
            <a:avLst/>
          </a:prstGeom>
          <a:noFill/>
          <a:ln w="9525" cap="flat" cmpd="sng" algn="ctr">
            <a:solidFill>
              <a:schemeClr val="bg2">
                <a:lumMod val="90000"/>
                <a:lumOff val="10000"/>
              </a:schemeClr>
            </a:solidFill>
            <a:prstDash val="solid"/>
            <a:round/>
            <a:headEnd type="none" w="med" len="med"/>
            <a:tailEnd type="stealth" w="lg" len="lg"/>
          </a:ln>
          <a:effectLst/>
        </p:spPr>
      </p:cxnSp>
      <p:sp>
        <p:nvSpPr>
          <p:cNvPr id="11" name="TextBox 10"/>
          <p:cNvSpPr txBox="1"/>
          <p:nvPr/>
        </p:nvSpPr>
        <p:spPr>
          <a:xfrm>
            <a:off x="2895600" y="2438400"/>
            <a:ext cx="1447800" cy="369332"/>
          </a:xfrm>
          <a:prstGeom prst="rect">
            <a:avLst/>
          </a:prstGeom>
          <a:noFill/>
        </p:spPr>
        <p:txBody>
          <a:bodyPr wrap="square" rtlCol="0">
            <a:spAutoFit/>
          </a:bodyPr>
          <a:lstStyle/>
          <a:p>
            <a:r>
              <a:rPr lang="es-ES_tradnl" dirty="0" smtClean="0"/>
              <a:t>CAGR 33%</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
          <p:cNvSpPr>
            <a:spLocks noGrp="1"/>
          </p:cNvSpPr>
          <p:nvPr>
            <p:ph type="sldNum" sz="quarter" idx="10"/>
          </p:nvPr>
        </p:nvSpPr>
        <p:spPr/>
        <p:txBody>
          <a:bodyPr/>
          <a:lstStyle/>
          <a:p>
            <a:fld id="{C2C54225-16D7-4018-B659-1392AFDD47B2}" type="slidenum">
              <a:rPr lang="en-US"/>
              <a:pPr/>
              <a:t>11</a:t>
            </a:fld>
            <a:endParaRPr lang="en-US"/>
          </a:p>
        </p:txBody>
      </p:sp>
      <p:sp>
        <p:nvSpPr>
          <p:cNvPr id="1096707" name="Rectangle 1027"/>
          <p:cNvSpPr>
            <a:spLocks noGrp="1" noChangeArrowheads="1"/>
          </p:cNvSpPr>
          <p:nvPr>
            <p:ph type="title"/>
          </p:nvPr>
        </p:nvSpPr>
        <p:spPr>
          <a:xfrm>
            <a:off x="304800" y="0"/>
            <a:ext cx="7848600" cy="993775"/>
          </a:xfrm>
        </p:spPr>
        <p:txBody>
          <a:bodyPr/>
          <a:lstStyle/>
          <a:p>
            <a:r>
              <a:rPr lang="es-ES" dirty="0" smtClean="0"/>
              <a:t>Previsiones Cloud Privada España (M€)</a:t>
            </a:r>
            <a:endParaRPr lang="en-GB" sz="1600" dirty="0"/>
          </a:p>
        </p:txBody>
      </p:sp>
      <p:sp>
        <p:nvSpPr>
          <p:cNvPr id="6" name="Text Box 26"/>
          <p:cNvSpPr txBox="1">
            <a:spLocks noChangeArrowheads="1"/>
          </p:cNvSpPr>
          <p:nvPr/>
        </p:nvSpPr>
        <p:spPr bwMode="auto">
          <a:xfrm>
            <a:off x="0" y="6583363"/>
            <a:ext cx="9144000" cy="276999"/>
          </a:xfrm>
          <a:prstGeom prst="rect">
            <a:avLst/>
          </a:prstGeom>
          <a:solidFill>
            <a:schemeClr val="bg2"/>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a:r>
              <a:rPr lang="es-ES" sz="1200" b="1" dirty="0" smtClean="0">
                <a:solidFill>
                  <a:schemeClr val="tx2"/>
                </a:solidFill>
              </a:rPr>
              <a:t>MC Cloud 2012</a:t>
            </a:r>
            <a:endParaRPr lang="en-GB" sz="1200" b="1" dirty="0">
              <a:solidFill>
                <a:schemeClr val="tx2"/>
              </a:solidFill>
            </a:endParaRPr>
          </a:p>
        </p:txBody>
      </p:sp>
      <p:graphicFrame>
        <p:nvGraphicFramePr>
          <p:cNvPr id="7" name="Chart 6"/>
          <p:cNvGraphicFramePr/>
          <p:nvPr/>
        </p:nvGraphicFramePr>
        <p:xfrm>
          <a:off x="304800" y="1066800"/>
          <a:ext cx="8839200" cy="54102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2286000" y="2514600"/>
            <a:ext cx="1447800" cy="369332"/>
          </a:xfrm>
          <a:prstGeom prst="rect">
            <a:avLst/>
          </a:prstGeom>
          <a:noFill/>
        </p:spPr>
        <p:txBody>
          <a:bodyPr wrap="square" rtlCol="0">
            <a:spAutoFit/>
          </a:bodyPr>
          <a:lstStyle/>
          <a:p>
            <a:r>
              <a:rPr lang="es-ES_tradnl" dirty="0" smtClean="0"/>
              <a:t>CAGR 27%</a:t>
            </a:r>
            <a:endParaRPr lang="en-US" dirty="0"/>
          </a:p>
        </p:txBody>
      </p:sp>
      <p:cxnSp>
        <p:nvCxnSpPr>
          <p:cNvPr id="9" name="Straight Arrow Connector 8"/>
          <p:cNvCxnSpPr/>
          <p:nvPr/>
        </p:nvCxnSpPr>
        <p:spPr bwMode="auto">
          <a:xfrm flipV="1">
            <a:off x="1143000" y="1371600"/>
            <a:ext cx="5029200" cy="2819400"/>
          </a:xfrm>
          <a:prstGeom prst="straightConnector1">
            <a:avLst/>
          </a:prstGeom>
          <a:noFill/>
          <a:ln w="9525" cap="flat" cmpd="sng" algn="ctr">
            <a:solidFill>
              <a:schemeClr val="bg2">
                <a:lumMod val="90000"/>
                <a:lumOff val="10000"/>
              </a:schemeClr>
            </a:solidFill>
            <a:prstDash val="solid"/>
            <a:round/>
            <a:headEnd type="none" w="med" len="med"/>
            <a:tailEnd type="stealth" w="lg" len="lg"/>
          </a:ln>
          <a:effectLst/>
        </p:spPr>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1" name="Rectangle 3"/>
          <p:cNvSpPr>
            <a:spLocks noGrp="1" noChangeArrowheads="1"/>
          </p:cNvSpPr>
          <p:nvPr>
            <p:ph type="title"/>
          </p:nvPr>
        </p:nvSpPr>
        <p:spPr/>
        <p:txBody>
          <a:bodyPr/>
          <a:lstStyle/>
          <a:p>
            <a:pPr>
              <a:defRPr/>
            </a:pPr>
            <a:r>
              <a:rPr lang="en-US" dirty="0" err="1" smtClean="0"/>
              <a:t>Conclusiones</a:t>
            </a:r>
            <a:endParaRPr lang="en-US" dirty="0"/>
          </a:p>
        </p:txBody>
      </p:sp>
      <p:sp>
        <p:nvSpPr>
          <p:cNvPr id="95" name="Text Box 26"/>
          <p:cNvSpPr txBox="1">
            <a:spLocks noChangeArrowheads="1"/>
          </p:cNvSpPr>
          <p:nvPr/>
        </p:nvSpPr>
        <p:spPr bwMode="auto">
          <a:xfrm>
            <a:off x="0" y="6583363"/>
            <a:ext cx="9144000" cy="276999"/>
          </a:xfrm>
          <a:prstGeom prst="rect">
            <a:avLst/>
          </a:prstGeom>
          <a:solidFill>
            <a:schemeClr val="bg2"/>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a:r>
              <a:rPr lang="es-ES" sz="1200" b="1" dirty="0" smtClean="0">
                <a:solidFill>
                  <a:schemeClr val="tx2"/>
                </a:solidFill>
              </a:rPr>
              <a:t>MC Cloud 2012</a:t>
            </a:r>
            <a:endParaRPr lang="en-GB" sz="1200" b="1" dirty="0">
              <a:solidFill>
                <a:schemeClr val="tx2"/>
              </a:solidFill>
            </a:endParaRPr>
          </a:p>
        </p:txBody>
      </p:sp>
      <p:sp>
        <p:nvSpPr>
          <p:cNvPr id="96" name="Rectangle 1028"/>
          <p:cNvSpPr txBox="1">
            <a:spLocks noChangeArrowheads="1"/>
          </p:cNvSpPr>
          <p:nvPr/>
        </p:nvSpPr>
        <p:spPr bwMode="auto">
          <a:xfrm>
            <a:off x="304801" y="1384038"/>
            <a:ext cx="8839200" cy="5410200"/>
          </a:xfrm>
          <a:prstGeom prst="rect">
            <a:avLst/>
          </a:prstGeom>
          <a:noFill/>
          <a:ln w="9525">
            <a:noFill/>
            <a:miter lim="800000"/>
            <a:headEnd/>
            <a:tailEnd/>
          </a:ln>
        </p:spPr>
        <p:txBody>
          <a:bodyPr/>
          <a:lstStyle/>
          <a:p>
            <a:pPr marL="342900" indent="-342900" eaLnBrk="0" hangingPunct="0">
              <a:lnSpc>
                <a:spcPct val="90000"/>
              </a:lnSpc>
              <a:spcBef>
                <a:spcPct val="50000"/>
              </a:spcBef>
              <a:buSzPct val="90000"/>
              <a:buFont typeface="+mj-lt"/>
              <a:buAutoNum type="arabicPeriod"/>
              <a:defRPr/>
            </a:pPr>
            <a:r>
              <a:rPr lang="es-ES_tradnl" sz="2400" kern="0" dirty="0" smtClean="0">
                <a:solidFill>
                  <a:schemeClr val="bg2">
                    <a:lumMod val="90000"/>
                    <a:lumOff val="10000"/>
                  </a:schemeClr>
                </a:solidFill>
                <a:latin typeface="+mn-lt"/>
              </a:rPr>
              <a:t>2012 ha supuesto un punto de inflexión con una fuerte adopción; materialización de las inversiones previstas, anticipación de aquellos que lo evaluaban e incentivando incluso a aquellos que no lo preveían</a:t>
            </a:r>
          </a:p>
          <a:p>
            <a:pPr marL="342900" indent="-342900" eaLnBrk="0" hangingPunct="0">
              <a:lnSpc>
                <a:spcPct val="90000"/>
              </a:lnSpc>
              <a:spcBef>
                <a:spcPct val="50000"/>
              </a:spcBef>
              <a:buSzPct val="90000"/>
              <a:buFont typeface="+mj-lt"/>
              <a:buAutoNum type="arabicPeriod"/>
              <a:defRPr/>
            </a:pPr>
            <a:r>
              <a:rPr lang="es-ES_tradnl" sz="2400" kern="0" dirty="0" smtClean="0">
                <a:solidFill>
                  <a:schemeClr val="bg2">
                    <a:lumMod val="90000"/>
                    <a:lumOff val="10000"/>
                  </a:schemeClr>
                </a:solidFill>
                <a:latin typeface="+mn-lt"/>
              </a:rPr>
              <a:t>Las decisiones de Cloud están fuertemente condicionadas por el contexto económico y los riesgos del modelo. Los beneficios, pesan más que los retos asociados a la confianza</a:t>
            </a:r>
          </a:p>
          <a:p>
            <a:pPr marL="342900" indent="-342900" eaLnBrk="0" hangingPunct="0">
              <a:lnSpc>
                <a:spcPct val="90000"/>
              </a:lnSpc>
              <a:spcBef>
                <a:spcPct val="50000"/>
              </a:spcBef>
              <a:buSzPct val="90000"/>
              <a:buFont typeface="+mj-lt"/>
              <a:buAutoNum type="arabicPeriod"/>
              <a:defRPr/>
            </a:pPr>
            <a:r>
              <a:rPr lang="es-ES_tradnl" sz="2400" kern="0" dirty="0" smtClean="0">
                <a:solidFill>
                  <a:schemeClr val="bg2">
                    <a:lumMod val="90000"/>
                    <a:lumOff val="10000"/>
                  </a:schemeClr>
                </a:solidFill>
                <a:latin typeface="+mn-lt"/>
              </a:rPr>
              <a:t>El integrador sigue siendo el </a:t>
            </a:r>
            <a:r>
              <a:rPr lang="es-ES_tradnl" sz="2400" kern="0" dirty="0" err="1" smtClean="0">
                <a:solidFill>
                  <a:schemeClr val="bg2">
                    <a:lumMod val="90000"/>
                    <a:lumOff val="10000"/>
                  </a:schemeClr>
                </a:solidFill>
                <a:latin typeface="+mn-lt"/>
              </a:rPr>
              <a:t>partner</a:t>
            </a:r>
            <a:r>
              <a:rPr lang="es-ES_tradnl" sz="2400" kern="0" dirty="0" smtClean="0">
                <a:solidFill>
                  <a:schemeClr val="bg2">
                    <a:lumMod val="90000"/>
                    <a:lumOff val="10000"/>
                  </a:schemeClr>
                </a:solidFill>
                <a:latin typeface="+mn-lt"/>
              </a:rPr>
              <a:t> preferido, si bien, en la medida en la que el mercado madura, mejora la percepción sobre el resto de proveedores alternativos</a:t>
            </a:r>
          </a:p>
          <a:p>
            <a:pPr marL="342900" indent="-342900" eaLnBrk="0" hangingPunct="0">
              <a:lnSpc>
                <a:spcPct val="90000"/>
              </a:lnSpc>
              <a:spcBef>
                <a:spcPct val="50000"/>
              </a:spcBef>
              <a:buSzPct val="90000"/>
              <a:buFont typeface="+mj-lt"/>
              <a:buAutoNum type="arabicPeriod"/>
              <a:defRPr/>
            </a:pPr>
            <a:r>
              <a:rPr lang="es-ES_tradnl" sz="2400" kern="0" dirty="0" smtClean="0">
                <a:solidFill>
                  <a:schemeClr val="bg2">
                    <a:lumMod val="90000"/>
                    <a:lumOff val="10000"/>
                  </a:schemeClr>
                </a:solidFill>
                <a:latin typeface="+mn-lt"/>
              </a:rPr>
              <a:t>Los criterios de selección siguen centrados en la confianza.</a:t>
            </a:r>
          </a:p>
          <a:p>
            <a:pPr marL="342900" indent="-342900" eaLnBrk="0" hangingPunct="0">
              <a:lnSpc>
                <a:spcPct val="90000"/>
              </a:lnSpc>
              <a:spcBef>
                <a:spcPct val="50000"/>
              </a:spcBef>
              <a:buSzPct val="90000"/>
              <a:buFont typeface="+mj-lt"/>
              <a:buAutoNum type="arabicPeriod"/>
              <a:defRPr/>
            </a:pPr>
            <a:r>
              <a:rPr lang="es-ES_tradnl" sz="2400" kern="0" dirty="0" smtClean="0">
                <a:solidFill>
                  <a:schemeClr val="bg2">
                    <a:lumMod val="90000"/>
                    <a:lumOff val="10000"/>
                  </a:schemeClr>
                </a:solidFill>
                <a:latin typeface="+mn-lt"/>
              </a:rPr>
              <a:t>La nube pública crecerá un 33% y 27% CAGR 2011-2015 la nube privada</a:t>
            </a:r>
          </a:p>
          <a:p>
            <a:pPr marL="342900" indent="-342900" eaLnBrk="0" hangingPunct="0">
              <a:lnSpc>
                <a:spcPct val="90000"/>
              </a:lnSpc>
              <a:spcBef>
                <a:spcPct val="50000"/>
              </a:spcBef>
              <a:buSzPct val="90000"/>
              <a:buFont typeface="+mj-lt"/>
              <a:buAutoNum type="arabicPeriod"/>
              <a:defRPr/>
            </a:pPr>
            <a:endParaRPr lang="es-ES_tradnl" sz="2400" kern="0" dirty="0" smtClean="0">
              <a:solidFill>
                <a:schemeClr val="bg2">
                  <a:lumMod val="90000"/>
                  <a:lumOff val="10000"/>
                </a:schemeClr>
              </a:solidFill>
              <a:latin typeface="+mn-lt"/>
            </a:endParaRPr>
          </a:p>
          <a:p>
            <a:pPr marL="342900" indent="-342900" eaLnBrk="0" hangingPunct="0">
              <a:lnSpc>
                <a:spcPct val="90000"/>
              </a:lnSpc>
              <a:spcBef>
                <a:spcPct val="50000"/>
              </a:spcBef>
              <a:buSzPct val="90000"/>
              <a:buFont typeface="+mj-lt"/>
              <a:buAutoNum type="arabicPeriod"/>
              <a:defRPr/>
            </a:pPr>
            <a:endParaRPr lang="es-ES_tradnl" sz="2400" kern="0" dirty="0" smtClean="0">
              <a:solidFill>
                <a:schemeClr val="bg2">
                  <a:lumMod val="90000"/>
                  <a:lumOff val="10000"/>
                </a:schemeClr>
              </a:solidFill>
              <a:latin typeface="+mn-lt"/>
            </a:endParaRPr>
          </a:p>
          <a:p>
            <a:pPr marL="457200" indent="-457200" eaLnBrk="0" hangingPunct="0">
              <a:lnSpc>
                <a:spcPct val="90000"/>
              </a:lnSpc>
              <a:spcBef>
                <a:spcPct val="50000"/>
              </a:spcBef>
              <a:buSzPct val="90000"/>
              <a:buFont typeface="+mj-lt"/>
              <a:buAutoNum type="arabicPeriod"/>
              <a:defRPr/>
            </a:pPr>
            <a:endParaRPr lang="en-US" sz="2800" kern="0" dirty="0">
              <a:solidFill>
                <a:schemeClr val="bg2">
                  <a:lumMod val="90000"/>
                  <a:lumOff val="10000"/>
                </a:schemeClr>
              </a:solidFill>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1" name="Rectangle 3"/>
          <p:cNvSpPr>
            <a:spLocks noGrp="1" noChangeArrowheads="1"/>
          </p:cNvSpPr>
          <p:nvPr>
            <p:ph type="title"/>
          </p:nvPr>
        </p:nvSpPr>
        <p:spPr/>
        <p:txBody>
          <a:bodyPr/>
          <a:lstStyle/>
          <a:p>
            <a:pPr>
              <a:defRPr/>
            </a:pPr>
            <a:r>
              <a:rPr lang="en-US" dirty="0" smtClean="0"/>
              <a:t>Agenda</a:t>
            </a:r>
            <a:endParaRPr lang="en-US" dirty="0"/>
          </a:p>
        </p:txBody>
      </p:sp>
      <p:sp>
        <p:nvSpPr>
          <p:cNvPr id="7" name="Rectangle 1028"/>
          <p:cNvSpPr txBox="1">
            <a:spLocks noChangeArrowheads="1"/>
          </p:cNvSpPr>
          <p:nvPr/>
        </p:nvSpPr>
        <p:spPr bwMode="auto">
          <a:xfrm>
            <a:off x="442913" y="1109663"/>
            <a:ext cx="8701087" cy="5367337"/>
          </a:xfrm>
          <a:prstGeom prst="rect">
            <a:avLst/>
          </a:prstGeom>
          <a:noFill/>
          <a:ln w="9525">
            <a:noFill/>
            <a:miter lim="800000"/>
            <a:headEnd/>
            <a:tailEnd/>
          </a:ln>
        </p:spPr>
        <p:txBody>
          <a:bodyPr anchor="ctr"/>
          <a:lstStyle/>
          <a:p>
            <a:pPr marL="228600" lvl="1" indent="-228600" algn="ctr" eaLnBrk="0" hangingPunct="0">
              <a:lnSpc>
                <a:spcPct val="90000"/>
              </a:lnSpc>
              <a:spcBef>
                <a:spcPct val="50000"/>
              </a:spcBef>
              <a:buSzPct val="90000"/>
              <a:defRPr/>
            </a:pPr>
            <a:r>
              <a:rPr lang="es-ES_tradnl" sz="20000" b="1" kern="0" dirty="0" smtClean="0">
                <a:solidFill>
                  <a:srgbClr val="C00000"/>
                </a:solidFill>
                <a:latin typeface="+mn-lt"/>
              </a:rPr>
              <a:t>?</a:t>
            </a:r>
            <a:endParaRPr lang="es-ES" sz="20000" b="1" kern="0" dirty="0" smtClean="0">
              <a:solidFill>
                <a:srgbClr val="C00000"/>
              </a:solidFill>
            </a:endParaRPr>
          </a:p>
          <a:p>
            <a:pPr marL="228600" lvl="1" indent="-228600" eaLnBrk="0" hangingPunct="0">
              <a:lnSpc>
                <a:spcPct val="90000"/>
              </a:lnSpc>
              <a:spcBef>
                <a:spcPct val="50000"/>
              </a:spcBef>
              <a:buSzPct val="90000"/>
              <a:defRPr/>
            </a:pPr>
            <a:endParaRPr lang="es-ES" b="1" kern="0" dirty="0" smtClean="0">
              <a:latin typeface="+mn-lt"/>
            </a:endParaRPr>
          </a:p>
          <a:p>
            <a:pPr marL="685800" lvl="1" indent="-228600" eaLnBrk="0" hangingPunct="0">
              <a:lnSpc>
                <a:spcPct val="90000"/>
              </a:lnSpc>
              <a:spcBef>
                <a:spcPct val="50000"/>
              </a:spcBef>
              <a:buSzPct val="90000"/>
              <a:buFont typeface="Wingdings" pitchFamily="2" charset="2"/>
              <a:buChar char="§"/>
              <a:defRPr/>
            </a:pPr>
            <a:endParaRPr lang="en-US" kern="0" dirty="0">
              <a:latin typeface="+mn-lt"/>
            </a:endParaRPr>
          </a:p>
          <a:p>
            <a:pPr marL="638175" lvl="1" indent="-231775" eaLnBrk="0" hangingPunct="0">
              <a:lnSpc>
                <a:spcPct val="90000"/>
              </a:lnSpc>
              <a:spcBef>
                <a:spcPct val="75000"/>
              </a:spcBef>
              <a:buClr>
                <a:schemeClr val="tx1"/>
              </a:buClr>
              <a:buSzPct val="90000"/>
              <a:buFont typeface="Wingdings" pitchFamily="2" charset="2"/>
              <a:buNone/>
              <a:defRPr/>
            </a:pPr>
            <a:r>
              <a:rPr lang="en-US" sz="2200" kern="0" dirty="0" smtClean="0">
                <a:latin typeface="+mn-lt"/>
              </a:rPr>
              <a:t> </a:t>
            </a:r>
            <a:endParaRPr lang="en-US" sz="2200" kern="0" dirty="0">
              <a:latin typeface="+mn-lt"/>
            </a:endParaRPr>
          </a:p>
        </p:txBody>
      </p:sp>
      <p:sp>
        <p:nvSpPr>
          <p:cNvPr id="5" name="Text Box 26"/>
          <p:cNvSpPr txBox="1">
            <a:spLocks noChangeArrowheads="1"/>
          </p:cNvSpPr>
          <p:nvPr/>
        </p:nvSpPr>
        <p:spPr bwMode="auto">
          <a:xfrm>
            <a:off x="0" y="6583363"/>
            <a:ext cx="9144000" cy="276999"/>
          </a:xfrm>
          <a:prstGeom prst="rect">
            <a:avLst/>
          </a:prstGeom>
          <a:solidFill>
            <a:schemeClr val="bg2"/>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a:r>
              <a:rPr lang="es-ES" sz="1200" b="1" dirty="0" smtClean="0">
                <a:solidFill>
                  <a:schemeClr val="tx2"/>
                </a:solidFill>
              </a:rPr>
              <a:t>MC Cloud 2012</a:t>
            </a:r>
            <a:endParaRPr lang="en-GB" sz="1200" b="1"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2"/>
          <p:cNvSpPr>
            <a:spLocks noGrp="1"/>
          </p:cNvSpPr>
          <p:nvPr>
            <p:ph type="sldNum" sz="quarter" idx="10"/>
          </p:nvPr>
        </p:nvSpPr>
        <p:spPr>
          <a:noFill/>
        </p:spPr>
        <p:txBody>
          <a:bodyPr/>
          <a:lstStyle/>
          <a:p>
            <a:fld id="{3797B3F1-0897-4CB8-9EE3-6EB9F4BBB7B0}" type="slidenum">
              <a:rPr lang="en-US" smtClean="0"/>
              <a:pPr/>
              <a:t>2</a:t>
            </a:fld>
            <a:endParaRPr lang="en-US" smtClean="0"/>
          </a:p>
        </p:txBody>
      </p:sp>
      <p:sp>
        <p:nvSpPr>
          <p:cNvPr id="1041410" name="Rectangle 2"/>
          <p:cNvSpPr>
            <a:spLocks noGrp="1" noChangeArrowheads="1"/>
          </p:cNvSpPr>
          <p:nvPr>
            <p:ph type="title"/>
          </p:nvPr>
        </p:nvSpPr>
        <p:spPr/>
        <p:txBody>
          <a:bodyPr/>
          <a:lstStyle/>
          <a:p>
            <a:pPr eaLnBrk="1" hangingPunct="1">
              <a:defRPr/>
            </a:pPr>
            <a:r>
              <a:rPr lang="es-ES" dirty="0" smtClean="0"/>
              <a:t>Ficha Técnica del Estudio</a:t>
            </a:r>
          </a:p>
        </p:txBody>
      </p:sp>
      <p:sp>
        <p:nvSpPr>
          <p:cNvPr id="40" name="Text Box 26"/>
          <p:cNvSpPr txBox="1">
            <a:spLocks noChangeArrowheads="1"/>
          </p:cNvSpPr>
          <p:nvPr/>
        </p:nvSpPr>
        <p:spPr bwMode="auto">
          <a:xfrm>
            <a:off x="0" y="6583363"/>
            <a:ext cx="9144000" cy="276999"/>
          </a:xfrm>
          <a:prstGeom prst="rect">
            <a:avLst/>
          </a:prstGeom>
          <a:solidFill>
            <a:schemeClr val="bg2"/>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a:r>
              <a:rPr lang="es-ES" sz="1200" b="1" dirty="0" smtClean="0">
                <a:solidFill>
                  <a:schemeClr val="tx2"/>
                </a:solidFill>
              </a:rPr>
              <a:t>MC Cloud 2012</a:t>
            </a:r>
            <a:endParaRPr lang="en-GB" sz="1200" b="1" dirty="0">
              <a:solidFill>
                <a:schemeClr val="tx2"/>
              </a:solidFill>
            </a:endParaRPr>
          </a:p>
        </p:txBody>
      </p:sp>
      <p:sp>
        <p:nvSpPr>
          <p:cNvPr id="41" name="TextBox 40"/>
          <p:cNvSpPr txBox="1"/>
          <p:nvPr/>
        </p:nvSpPr>
        <p:spPr>
          <a:xfrm>
            <a:off x="381000" y="1302330"/>
            <a:ext cx="8458200" cy="4093428"/>
          </a:xfrm>
          <a:prstGeom prst="rect">
            <a:avLst/>
          </a:prstGeom>
          <a:noFill/>
        </p:spPr>
        <p:txBody>
          <a:bodyPr wrap="square" rtlCol="0">
            <a:spAutoFit/>
          </a:bodyPr>
          <a:lstStyle/>
          <a:p>
            <a:pPr marL="342900" indent="-342900">
              <a:buFont typeface="+mj-lt"/>
              <a:buAutoNum type="arabicPeriod"/>
            </a:pPr>
            <a:r>
              <a:rPr lang="es-ES" sz="2000" b="1" dirty="0" smtClean="0">
                <a:solidFill>
                  <a:schemeClr val="bg2">
                    <a:lumMod val="90000"/>
                    <a:lumOff val="10000"/>
                  </a:schemeClr>
                </a:solidFill>
              </a:rPr>
              <a:t>Informantes: </a:t>
            </a:r>
            <a:r>
              <a:rPr lang="es-ES" sz="2000" dirty="0" smtClean="0">
                <a:solidFill>
                  <a:schemeClr val="bg2">
                    <a:lumMod val="90000"/>
                    <a:lumOff val="10000"/>
                  </a:schemeClr>
                </a:solidFill>
              </a:rPr>
              <a:t>Gerentes y responsables de tecnologías de la información en las empresas españolas</a:t>
            </a:r>
          </a:p>
          <a:p>
            <a:pPr marL="342900" indent="-342900">
              <a:buFont typeface="+mj-lt"/>
              <a:buAutoNum type="arabicPeriod"/>
            </a:pPr>
            <a:endParaRPr lang="es-ES" sz="2000" dirty="0" smtClean="0">
              <a:solidFill>
                <a:schemeClr val="bg2">
                  <a:lumMod val="90000"/>
                  <a:lumOff val="10000"/>
                </a:schemeClr>
              </a:solidFill>
            </a:endParaRPr>
          </a:p>
          <a:p>
            <a:pPr marL="342900" indent="-342900">
              <a:buFont typeface="+mj-lt"/>
              <a:buAutoNum type="arabicPeriod"/>
            </a:pPr>
            <a:r>
              <a:rPr lang="es-ES" sz="2000" b="1" dirty="0" smtClean="0">
                <a:solidFill>
                  <a:schemeClr val="bg2">
                    <a:lumMod val="90000"/>
                    <a:lumOff val="10000"/>
                  </a:schemeClr>
                </a:solidFill>
              </a:rPr>
              <a:t>Entrevistas: </a:t>
            </a:r>
            <a:r>
              <a:rPr lang="es-ES" sz="2000" dirty="0" smtClean="0">
                <a:solidFill>
                  <a:schemeClr val="bg2">
                    <a:lumMod val="90000"/>
                    <a:lumOff val="10000"/>
                  </a:schemeClr>
                </a:solidFill>
              </a:rPr>
              <a:t>502 Telefónicas asistidas por ordenador (CATI).</a:t>
            </a:r>
          </a:p>
          <a:p>
            <a:pPr marL="342900" indent="-342900">
              <a:buFont typeface="+mj-lt"/>
              <a:buAutoNum type="arabicPeriod"/>
            </a:pPr>
            <a:endParaRPr lang="es-ES" sz="2000" dirty="0" smtClean="0">
              <a:solidFill>
                <a:schemeClr val="bg2">
                  <a:lumMod val="90000"/>
                  <a:lumOff val="10000"/>
                </a:schemeClr>
              </a:solidFill>
            </a:endParaRPr>
          </a:p>
          <a:p>
            <a:pPr marL="342900" indent="-342900">
              <a:buFont typeface="+mj-lt"/>
              <a:buAutoNum type="arabicPeriod"/>
            </a:pPr>
            <a:r>
              <a:rPr lang="es-ES" sz="2000" b="1" dirty="0" smtClean="0">
                <a:solidFill>
                  <a:schemeClr val="bg2">
                    <a:lumMod val="90000"/>
                    <a:lumOff val="10000"/>
                  </a:schemeClr>
                </a:solidFill>
              </a:rPr>
              <a:t>Cuestionario: </a:t>
            </a:r>
            <a:r>
              <a:rPr lang="es-ES" sz="2000" dirty="0" smtClean="0">
                <a:solidFill>
                  <a:schemeClr val="bg2">
                    <a:lumMod val="90000"/>
                    <a:lumOff val="10000"/>
                  </a:schemeClr>
                </a:solidFill>
              </a:rPr>
              <a:t>Estructurado en su totalidad y con una duración de aplicación de 7 minutos.</a:t>
            </a:r>
          </a:p>
          <a:p>
            <a:pPr marL="342900" indent="-342900">
              <a:buFont typeface="+mj-lt"/>
              <a:buAutoNum type="arabicPeriod"/>
            </a:pPr>
            <a:endParaRPr lang="es-ES" sz="2000" dirty="0" smtClean="0">
              <a:solidFill>
                <a:schemeClr val="bg2">
                  <a:lumMod val="90000"/>
                  <a:lumOff val="10000"/>
                </a:schemeClr>
              </a:solidFill>
            </a:endParaRPr>
          </a:p>
          <a:p>
            <a:pPr marL="342900" indent="-342900">
              <a:buFont typeface="+mj-lt"/>
              <a:buAutoNum type="arabicPeriod"/>
            </a:pPr>
            <a:r>
              <a:rPr lang="es-ES" sz="2000" b="1" dirty="0" smtClean="0">
                <a:solidFill>
                  <a:schemeClr val="bg2">
                    <a:lumMod val="90000"/>
                    <a:lumOff val="10000"/>
                  </a:schemeClr>
                </a:solidFill>
              </a:rPr>
              <a:t>Margen de error: </a:t>
            </a:r>
            <a:r>
              <a:rPr lang="es-ES" sz="2000" dirty="0" smtClean="0">
                <a:solidFill>
                  <a:schemeClr val="bg2">
                    <a:lumMod val="90000"/>
                    <a:lumOff val="10000"/>
                  </a:schemeClr>
                </a:solidFill>
              </a:rPr>
              <a:t>± 4,46%, para p=q=0,5 y un nivel de confianza del 95%, para datos globales.</a:t>
            </a:r>
          </a:p>
          <a:p>
            <a:pPr marL="342900" indent="-342900">
              <a:buFont typeface="+mj-lt"/>
              <a:buAutoNum type="arabicPeriod"/>
            </a:pPr>
            <a:endParaRPr lang="es-ES" sz="2000" b="1" dirty="0" smtClean="0">
              <a:solidFill>
                <a:schemeClr val="bg2">
                  <a:lumMod val="90000"/>
                  <a:lumOff val="10000"/>
                </a:schemeClr>
              </a:solidFill>
            </a:endParaRPr>
          </a:p>
          <a:p>
            <a:pPr marL="342900" indent="-342900">
              <a:buFont typeface="+mj-lt"/>
              <a:buAutoNum type="arabicPeriod"/>
            </a:pPr>
            <a:r>
              <a:rPr lang="es-ES" sz="2000" b="1" dirty="0" smtClean="0">
                <a:solidFill>
                  <a:schemeClr val="bg2">
                    <a:lumMod val="90000"/>
                    <a:lumOff val="10000"/>
                  </a:schemeClr>
                </a:solidFill>
              </a:rPr>
              <a:t>Trabajo de campo: </a:t>
            </a:r>
            <a:r>
              <a:rPr lang="es-ES" sz="2000" dirty="0" smtClean="0">
                <a:solidFill>
                  <a:schemeClr val="bg2">
                    <a:lumMod val="90000"/>
                    <a:lumOff val="10000"/>
                  </a:schemeClr>
                </a:solidFill>
              </a:rPr>
              <a:t>Del 23 de julio al 1 de agosto y del 27 de agosto al 13 de septiembre de 2012.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2"/>
          <p:cNvSpPr>
            <a:spLocks noGrp="1"/>
          </p:cNvSpPr>
          <p:nvPr>
            <p:ph type="sldNum" sz="quarter" idx="10"/>
          </p:nvPr>
        </p:nvSpPr>
        <p:spPr>
          <a:noFill/>
        </p:spPr>
        <p:txBody>
          <a:bodyPr/>
          <a:lstStyle/>
          <a:p>
            <a:fld id="{192626BF-D556-4C84-9894-17392B580495}" type="slidenum">
              <a:rPr lang="en-US" smtClean="0"/>
              <a:pPr/>
              <a:t>3</a:t>
            </a:fld>
            <a:endParaRPr lang="en-US" smtClean="0"/>
          </a:p>
        </p:txBody>
      </p:sp>
      <p:sp>
        <p:nvSpPr>
          <p:cNvPr id="1050626" name="Rectangle 2"/>
          <p:cNvSpPr>
            <a:spLocks noGrp="1" noChangeArrowheads="1"/>
          </p:cNvSpPr>
          <p:nvPr>
            <p:ph type="title"/>
          </p:nvPr>
        </p:nvSpPr>
        <p:spPr/>
        <p:txBody>
          <a:bodyPr/>
          <a:lstStyle/>
          <a:p>
            <a:pPr eaLnBrk="1" hangingPunct="1">
              <a:defRPr/>
            </a:pPr>
            <a:r>
              <a:rPr lang="es-ES" dirty="0" smtClean="0"/>
              <a:t>Definición de Cloud</a:t>
            </a:r>
          </a:p>
        </p:txBody>
      </p:sp>
      <p:sp>
        <p:nvSpPr>
          <p:cNvPr id="6" name="TextBox 5"/>
          <p:cNvSpPr txBox="1"/>
          <p:nvPr/>
        </p:nvSpPr>
        <p:spPr>
          <a:xfrm>
            <a:off x="381000" y="1066800"/>
            <a:ext cx="8458200" cy="4924425"/>
          </a:xfrm>
          <a:prstGeom prst="rect">
            <a:avLst/>
          </a:prstGeom>
          <a:noFill/>
        </p:spPr>
        <p:txBody>
          <a:bodyPr wrap="square" rtlCol="0">
            <a:spAutoFit/>
          </a:bodyPr>
          <a:lstStyle/>
          <a:p>
            <a:r>
              <a:rPr lang="es-ES" b="1" dirty="0" smtClean="0">
                <a:solidFill>
                  <a:schemeClr val="bg2">
                    <a:lumMod val="90000"/>
                    <a:lumOff val="10000"/>
                  </a:schemeClr>
                </a:solidFill>
              </a:rPr>
              <a:t>Productos, servicios y soluciones orientadas a consumidores y empresas que se entregan y se consumen en tiempo real sobre Internet y que poseen los siguientes atributos: </a:t>
            </a:r>
          </a:p>
          <a:p>
            <a:endParaRPr lang="es-ES" sz="1600" dirty="0" smtClean="0">
              <a:solidFill>
                <a:schemeClr val="bg2">
                  <a:lumMod val="90000"/>
                  <a:lumOff val="10000"/>
                </a:schemeClr>
              </a:solidFill>
            </a:endParaRPr>
          </a:p>
          <a:p>
            <a:r>
              <a:rPr lang="es-ES" sz="1600" dirty="0" smtClean="0">
                <a:solidFill>
                  <a:schemeClr val="bg2">
                    <a:lumMod val="90000"/>
                    <a:lumOff val="10000"/>
                  </a:schemeClr>
                </a:solidFill>
              </a:rPr>
              <a:t>1. Servicio compartido estándar</a:t>
            </a:r>
          </a:p>
          <a:p>
            <a:endParaRPr lang="es-ES" sz="1600" dirty="0" smtClean="0">
              <a:solidFill>
                <a:schemeClr val="bg2">
                  <a:lumMod val="90000"/>
                  <a:lumOff val="10000"/>
                </a:schemeClr>
              </a:solidFill>
            </a:endParaRPr>
          </a:p>
          <a:p>
            <a:r>
              <a:rPr lang="es-ES" sz="1600" dirty="0" smtClean="0">
                <a:solidFill>
                  <a:schemeClr val="bg2">
                    <a:lumMod val="90000"/>
                    <a:lumOff val="10000"/>
                  </a:schemeClr>
                </a:solidFill>
              </a:rPr>
              <a:t>2. Soluciones </a:t>
            </a:r>
            <a:r>
              <a:rPr lang="es-ES" sz="1600" dirty="0" err="1" smtClean="0">
                <a:solidFill>
                  <a:schemeClr val="bg2">
                    <a:lumMod val="90000"/>
                    <a:lumOff val="10000"/>
                  </a:schemeClr>
                </a:solidFill>
              </a:rPr>
              <a:t>paquetizadas</a:t>
            </a:r>
            <a:endParaRPr lang="en-US" sz="1600" dirty="0" smtClean="0">
              <a:solidFill>
                <a:schemeClr val="bg2">
                  <a:lumMod val="90000"/>
                  <a:lumOff val="10000"/>
                </a:schemeClr>
              </a:solidFill>
            </a:endParaRPr>
          </a:p>
          <a:p>
            <a:endParaRPr lang="en-US" sz="1600" dirty="0" smtClean="0">
              <a:solidFill>
                <a:schemeClr val="bg2">
                  <a:lumMod val="90000"/>
                  <a:lumOff val="10000"/>
                </a:schemeClr>
              </a:solidFill>
            </a:endParaRPr>
          </a:p>
          <a:p>
            <a:r>
              <a:rPr lang="en-US" sz="1600" dirty="0" smtClean="0">
                <a:solidFill>
                  <a:schemeClr val="bg2">
                    <a:lumMod val="90000"/>
                    <a:lumOff val="10000"/>
                  </a:schemeClr>
                </a:solidFill>
              </a:rPr>
              <a:t>3. </a:t>
            </a:r>
            <a:r>
              <a:rPr lang="en-US" sz="1600" dirty="0" err="1" smtClean="0">
                <a:solidFill>
                  <a:schemeClr val="bg2">
                    <a:lumMod val="90000"/>
                    <a:lumOff val="10000"/>
                  </a:schemeClr>
                </a:solidFill>
              </a:rPr>
              <a:t>Autoservicio</a:t>
            </a:r>
            <a:endParaRPr lang="es-ES" sz="1600" dirty="0" smtClean="0">
              <a:solidFill>
                <a:schemeClr val="bg2">
                  <a:lumMod val="90000"/>
                  <a:lumOff val="10000"/>
                </a:schemeClr>
              </a:solidFill>
            </a:endParaRPr>
          </a:p>
          <a:p>
            <a:endParaRPr lang="es-ES" sz="1600" dirty="0" smtClean="0">
              <a:solidFill>
                <a:schemeClr val="bg2">
                  <a:lumMod val="90000"/>
                  <a:lumOff val="10000"/>
                </a:schemeClr>
              </a:solidFill>
            </a:endParaRPr>
          </a:p>
          <a:p>
            <a:r>
              <a:rPr lang="es-ES" sz="1600" dirty="0" smtClean="0">
                <a:solidFill>
                  <a:schemeClr val="bg2">
                    <a:lumMod val="90000"/>
                    <a:lumOff val="10000"/>
                  </a:schemeClr>
                </a:solidFill>
              </a:rPr>
              <a:t>4. Escalado elástico (provisión dinámica, automática y granular)</a:t>
            </a:r>
          </a:p>
          <a:p>
            <a:endParaRPr lang="es-ES" sz="1600" dirty="0" smtClean="0">
              <a:solidFill>
                <a:schemeClr val="bg2">
                  <a:lumMod val="90000"/>
                  <a:lumOff val="10000"/>
                </a:schemeClr>
              </a:solidFill>
            </a:endParaRPr>
          </a:p>
          <a:p>
            <a:r>
              <a:rPr lang="es-ES" sz="1600" dirty="0" smtClean="0">
                <a:solidFill>
                  <a:schemeClr val="bg2">
                    <a:lumMod val="90000"/>
                    <a:lumOff val="10000"/>
                  </a:schemeClr>
                </a:solidFill>
              </a:rPr>
              <a:t>5. Métrica servicio (Precio basado en uso /ocasionalmente traducido en cuotas)</a:t>
            </a:r>
          </a:p>
          <a:p>
            <a:endParaRPr lang="es-ES" sz="1600" dirty="0" smtClean="0">
              <a:solidFill>
                <a:schemeClr val="bg2">
                  <a:lumMod val="90000"/>
                  <a:lumOff val="10000"/>
                </a:schemeClr>
              </a:solidFill>
            </a:endParaRPr>
          </a:p>
          <a:p>
            <a:r>
              <a:rPr lang="es-ES" sz="1600" dirty="0" smtClean="0">
                <a:solidFill>
                  <a:schemeClr val="bg2">
                    <a:lumMod val="90000"/>
                    <a:lumOff val="10000"/>
                  </a:schemeClr>
                </a:solidFill>
              </a:rPr>
              <a:t>6. Acceso Ubicuo (accesible vía Internet o RPV)</a:t>
            </a:r>
          </a:p>
          <a:p>
            <a:endParaRPr lang="es-ES" sz="1600" dirty="0" smtClean="0">
              <a:solidFill>
                <a:schemeClr val="bg2">
                  <a:lumMod val="90000"/>
                  <a:lumOff val="10000"/>
                </a:schemeClr>
              </a:solidFill>
            </a:endParaRPr>
          </a:p>
          <a:p>
            <a:r>
              <a:rPr lang="es-ES" sz="1600" dirty="0" smtClean="0">
                <a:solidFill>
                  <a:schemeClr val="bg2">
                    <a:lumMod val="90000"/>
                    <a:lumOff val="10000"/>
                  </a:schemeClr>
                </a:solidFill>
              </a:rPr>
              <a:t>7. Basado en Browser (Tecnologías UI estándar)</a:t>
            </a:r>
            <a:endParaRPr lang="en-US" sz="1600" dirty="0" smtClean="0">
              <a:solidFill>
                <a:schemeClr val="bg2">
                  <a:lumMod val="90000"/>
                  <a:lumOff val="10000"/>
                </a:schemeClr>
              </a:solidFill>
            </a:endParaRPr>
          </a:p>
          <a:p>
            <a:endParaRPr lang="en-US" sz="1600" dirty="0" smtClean="0">
              <a:solidFill>
                <a:schemeClr val="bg2">
                  <a:lumMod val="90000"/>
                  <a:lumOff val="10000"/>
                </a:schemeClr>
              </a:solidFill>
            </a:endParaRPr>
          </a:p>
          <a:p>
            <a:r>
              <a:rPr lang="en-US" sz="1600" dirty="0" smtClean="0">
                <a:solidFill>
                  <a:schemeClr val="bg2">
                    <a:lumMod val="90000"/>
                    <a:lumOff val="10000"/>
                  </a:schemeClr>
                </a:solidFill>
              </a:rPr>
              <a:t>8. API </a:t>
            </a:r>
            <a:r>
              <a:rPr lang="en-US" sz="1600" dirty="0" err="1" smtClean="0">
                <a:solidFill>
                  <a:schemeClr val="bg2">
                    <a:lumMod val="90000"/>
                    <a:lumOff val="10000"/>
                  </a:schemeClr>
                </a:solidFill>
              </a:rPr>
              <a:t>Públicas</a:t>
            </a:r>
            <a:endParaRPr lang="en-US" sz="1600" dirty="0">
              <a:solidFill>
                <a:schemeClr val="bg2">
                  <a:lumMod val="90000"/>
                  <a:lumOff val="10000"/>
                </a:schemeClr>
              </a:solidFill>
            </a:endParaRPr>
          </a:p>
        </p:txBody>
      </p:sp>
      <p:sp>
        <p:nvSpPr>
          <p:cNvPr id="5" name="Text Box 26"/>
          <p:cNvSpPr txBox="1">
            <a:spLocks noChangeArrowheads="1"/>
          </p:cNvSpPr>
          <p:nvPr/>
        </p:nvSpPr>
        <p:spPr bwMode="auto">
          <a:xfrm>
            <a:off x="0" y="6583363"/>
            <a:ext cx="9144000" cy="276999"/>
          </a:xfrm>
          <a:prstGeom prst="rect">
            <a:avLst/>
          </a:prstGeom>
          <a:solidFill>
            <a:schemeClr val="bg2"/>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a:r>
              <a:rPr lang="es-ES" sz="1200" b="1" dirty="0" smtClean="0">
                <a:solidFill>
                  <a:schemeClr val="tx2"/>
                </a:solidFill>
              </a:rPr>
              <a:t>MC Cloud 2012</a:t>
            </a:r>
            <a:endParaRPr lang="en-GB" sz="1200" b="1" dirty="0">
              <a:solidFill>
                <a:schemeClr val="tx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Oval 98"/>
          <p:cNvSpPr>
            <a:spLocks noChangeAspect="1"/>
          </p:cNvSpPr>
          <p:nvPr/>
        </p:nvSpPr>
        <p:spPr bwMode="auto">
          <a:xfrm>
            <a:off x="5638800" y="5257800"/>
            <a:ext cx="914400" cy="762000"/>
          </a:xfrm>
          <a:prstGeom prst="ellipse">
            <a:avLst/>
          </a:prstGeom>
          <a:solidFill>
            <a:schemeClr val="tx2">
              <a:lumMod val="95000"/>
            </a:schemeClr>
          </a:solid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p>
        </p:txBody>
      </p:sp>
      <p:sp>
        <p:nvSpPr>
          <p:cNvPr id="100" name="Oval 99"/>
          <p:cNvSpPr>
            <a:spLocks noChangeAspect="1"/>
          </p:cNvSpPr>
          <p:nvPr/>
        </p:nvSpPr>
        <p:spPr bwMode="auto">
          <a:xfrm>
            <a:off x="2276005" y="5486400"/>
            <a:ext cx="914400" cy="762000"/>
          </a:xfrm>
          <a:prstGeom prst="ellipse">
            <a:avLst/>
          </a:prstGeom>
          <a:solidFill>
            <a:schemeClr val="tx2">
              <a:lumMod val="95000"/>
            </a:schemeClr>
          </a:solid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p>
        </p:txBody>
      </p:sp>
      <p:sp>
        <p:nvSpPr>
          <p:cNvPr id="120" name="Oval 119"/>
          <p:cNvSpPr>
            <a:spLocks noChangeAspect="1"/>
          </p:cNvSpPr>
          <p:nvPr/>
        </p:nvSpPr>
        <p:spPr bwMode="auto">
          <a:xfrm>
            <a:off x="7288991" y="4572000"/>
            <a:ext cx="914400" cy="762000"/>
          </a:xfrm>
          <a:prstGeom prst="ellipse">
            <a:avLst/>
          </a:prstGeom>
          <a:solidFill>
            <a:schemeClr val="tx2">
              <a:lumMod val="95000"/>
            </a:schemeClr>
          </a:solid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p>
        </p:txBody>
      </p:sp>
      <p:sp>
        <p:nvSpPr>
          <p:cNvPr id="121" name="Oval 120"/>
          <p:cNvSpPr>
            <a:spLocks noChangeAspect="1"/>
          </p:cNvSpPr>
          <p:nvPr/>
        </p:nvSpPr>
        <p:spPr bwMode="auto">
          <a:xfrm>
            <a:off x="7288991" y="5791200"/>
            <a:ext cx="914400" cy="762000"/>
          </a:xfrm>
          <a:prstGeom prst="ellipse">
            <a:avLst/>
          </a:prstGeom>
          <a:solidFill>
            <a:schemeClr val="tx2">
              <a:lumMod val="95000"/>
            </a:schemeClr>
          </a:solid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p>
        </p:txBody>
      </p:sp>
      <p:sp>
        <p:nvSpPr>
          <p:cNvPr id="67" name="Oval 66"/>
          <p:cNvSpPr>
            <a:spLocks noChangeAspect="1"/>
          </p:cNvSpPr>
          <p:nvPr/>
        </p:nvSpPr>
        <p:spPr bwMode="auto">
          <a:xfrm>
            <a:off x="2891776" y="4495800"/>
            <a:ext cx="914400" cy="762000"/>
          </a:xfrm>
          <a:prstGeom prst="ellipse">
            <a:avLst/>
          </a:prstGeom>
          <a:solidFill>
            <a:schemeClr val="tx2">
              <a:lumMod val="95000"/>
            </a:schemeClr>
          </a:solid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eaLnBrk="1" latinLnBrk="0" hangingPunct="1">
              <a:lnSpc>
                <a:spcPct val="100000"/>
              </a:lnSpc>
              <a:buClrTx/>
              <a:buSzTx/>
              <a:buFontTx/>
              <a:buNone/>
              <a:tabLst/>
            </a:pPr>
            <a:endParaRPr lang="en-US" dirty="0" smtClean="0"/>
          </a:p>
        </p:txBody>
      </p:sp>
      <p:sp>
        <p:nvSpPr>
          <p:cNvPr id="66" name="Oval 65"/>
          <p:cNvSpPr>
            <a:spLocks noChangeAspect="1"/>
          </p:cNvSpPr>
          <p:nvPr/>
        </p:nvSpPr>
        <p:spPr bwMode="auto">
          <a:xfrm>
            <a:off x="6533441" y="1828800"/>
            <a:ext cx="914400" cy="762000"/>
          </a:xfrm>
          <a:prstGeom prst="ellipse">
            <a:avLst/>
          </a:prstGeom>
          <a:solidFill>
            <a:schemeClr val="bg2">
              <a:lumMod val="10000"/>
              <a:lumOff val="90000"/>
            </a:schemeClr>
          </a:solid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chemeClr val="bg1">
                  <a:lumMod val="10000"/>
                </a:schemeClr>
              </a:solidFill>
            </a:endParaRPr>
          </a:p>
        </p:txBody>
      </p:sp>
      <p:sp>
        <p:nvSpPr>
          <p:cNvPr id="71" name="Oval 70"/>
          <p:cNvSpPr>
            <a:spLocks noChangeAspect="1"/>
          </p:cNvSpPr>
          <p:nvPr/>
        </p:nvSpPr>
        <p:spPr bwMode="auto">
          <a:xfrm>
            <a:off x="2667000" y="1447800"/>
            <a:ext cx="914400" cy="762000"/>
          </a:xfrm>
          <a:prstGeom prst="ellipse">
            <a:avLst/>
          </a:prstGeom>
          <a:solidFill>
            <a:schemeClr val="bg2">
              <a:lumMod val="10000"/>
              <a:lumOff val="90000"/>
            </a:schemeClr>
          </a:solid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eaLnBrk="1" latinLnBrk="0" hangingPunct="1">
              <a:lnSpc>
                <a:spcPct val="100000"/>
              </a:lnSpc>
              <a:buClrTx/>
              <a:buSzTx/>
              <a:buFontTx/>
              <a:buNone/>
              <a:tabLst/>
            </a:pPr>
            <a:endParaRPr lang="en-US" dirty="0" smtClean="0"/>
          </a:p>
        </p:txBody>
      </p:sp>
      <p:sp>
        <p:nvSpPr>
          <p:cNvPr id="73" name="Oval 72"/>
          <p:cNvSpPr>
            <a:spLocks noChangeAspect="1"/>
          </p:cNvSpPr>
          <p:nvPr/>
        </p:nvSpPr>
        <p:spPr bwMode="auto">
          <a:xfrm>
            <a:off x="4065483" y="3200400"/>
            <a:ext cx="914400" cy="762000"/>
          </a:xfrm>
          <a:prstGeom prst="ellipse">
            <a:avLst/>
          </a:prstGeom>
          <a:solidFill>
            <a:schemeClr val="bg2">
              <a:lumMod val="10000"/>
              <a:lumOff val="90000"/>
            </a:schemeClr>
          </a:solid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p>
        </p:txBody>
      </p:sp>
      <p:sp>
        <p:nvSpPr>
          <p:cNvPr id="106" name="Oval 105"/>
          <p:cNvSpPr>
            <a:spLocks noChangeAspect="1"/>
          </p:cNvSpPr>
          <p:nvPr/>
        </p:nvSpPr>
        <p:spPr bwMode="auto">
          <a:xfrm>
            <a:off x="7592958" y="1295400"/>
            <a:ext cx="914400" cy="762000"/>
          </a:xfrm>
          <a:prstGeom prst="ellipse">
            <a:avLst/>
          </a:prstGeom>
          <a:solidFill>
            <a:schemeClr val="bg2">
              <a:lumMod val="10000"/>
              <a:lumOff val="90000"/>
            </a:schemeClr>
          </a:solid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chemeClr val="bg1">
                  <a:lumMod val="10000"/>
                </a:schemeClr>
              </a:solidFill>
            </a:endParaRPr>
          </a:p>
        </p:txBody>
      </p:sp>
      <p:sp>
        <p:nvSpPr>
          <p:cNvPr id="107" name="Oval 106"/>
          <p:cNvSpPr>
            <a:spLocks noChangeAspect="1"/>
          </p:cNvSpPr>
          <p:nvPr/>
        </p:nvSpPr>
        <p:spPr bwMode="auto">
          <a:xfrm>
            <a:off x="7592958" y="2514600"/>
            <a:ext cx="914400" cy="762000"/>
          </a:xfrm>
          <a:prstGeom prst="ellipse">
            <a:avLst/>
          </a:prstGeom>
          <a:solidFill>
            <a:schemeClr val="bg2">
              <a:lumMod val="10000"/>
              <a:lumOff val="90000"/>
            </a:schemeClr>
          </a:solid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chemeClr val="bg1">
                  <a:lumMod val="10000"/>
                </a:schemeClr>
              </a:solidFill>
            </a:endParaRPr>
          </a:p>
        </p:txBody>
      </p:sp>
      <p:sp>
        <p:nvSpPr>
          <p:cNvPr id="143" name="Oval 142"/>
          <p:cNvSpPr>
            <a:spLocks noChangeAspect="1"/>
          </p:cNvSpPr>
          <p:nvPr/>
        </p:nvSpPr>
        <p:spPr bwMode="auto">
          <a:xfrm>
            <a:off x="5121617" y="2590800"/>
            <a:ext cx="914400" cy="762000"/>
          </a:xfrm>
          <a:prstGeom prst="ellipse">
            <a:avLst/>
          </a:prstGeom>
          <a:solidFill>
            <a:schemeClr val="bg2">
              <a:lumMod val="10000"/>
              <a:lumOff val="90000"/>
            </a:schemeClr>
          </a:solid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p>
        </p:txBody>
      </p:sp>
      <p:sp>
        <p:nvSpPr>
          <p:cNvPr id="144" name="Oval 143"/>
          <p:cNvSpPr>
            <a:spLocks noChangeAspect="1"/>
          </p:cNvSpPr>
          <p:nvPr/>
        </p:nvSpPr>
        <p:spPr bwMode="auto">
          <a:xfrm>
            <a:off x="5121617" y="3733800"/>
            <a:ext cx="914400" cy="762000"/>
          </a:xfrm>
          <a:prstGeom prst="ellipse">
            <a:avLst/>
          </a:prstGeom>
          <a:solidFill>
            <a:schemeClr val="bg2">
              <a:lumMod val="10000"/>
              <a:lumOff val="90000"/>
            </a:schemeClr>
          </a:solid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p>
        </p:txBody>
      </p:sp>
      <p:sp>
        <p:nvSpPr>
          <p:cNvPr id="631811" name="Rectangle 3"/>
          <p:cNvSpPr>
            <a:spLocks noGrp="1" noChangeArrowheads="1"/>
          </p:cNvSpPr>
          <p:nvPr>
            <p:ph type="title"/>
          </p:nvPr>
        </p:nvSpPr>
        <p:spPr>
          <a:xfrm>
            <a:off x="304800" y="0"/>
            <a:ext cx="7278687" cy="993775"/>
          </a:xfrm>
        </p:spPr>
        <p:txBody>
          <a:bodyPr/>
          <a:lstStyle/>
          <a:p>
            <a:pPr>
              <a:defRPr/>
            </a:pPr>
            <a:r>
              <a:rPr lang="en-US" dirty="0" err="1" smtClean="0"/>
              <a:t>Madurez</a:t>
            </a:r>
            <a:r>
              <a:rPr lang="en-US" dirty="0" smtClean="0"/>
              <a:t> de Cloud en </a:t>
            </a:r>
            <a:r>
              <a:rPr lang="en-US" dirty="0" err="1" smtClean="0"/>
              <a:t>España</a:t>
            </a:r>
            <a:r>
              <a:rPr lang="en-US" dirty="0" smtClean="0"/>
              <a:t> </a:t>
            </a:r>
            <a:endParaRPr lang="en-US" dirty="0"/>
          </a:p>
        </p:txBody>
      </p:sp>
      <p:sp>
        <p:nvSpPr>
          <p:cNvPr id="6" name="Text Box 26"/>
          <p:cNvSpPr txBox="1">
            <a:spLocks noChangeArrowheads="1"/>
          </p:cNvSpPr>
          <p:nvPr/>
        </p:nvSpPr>
        <p:spPr bwMode="auto">
          <a:xfrm>
            <a:off x="0" y="6583363"/>
            <a:ext cx="9144000" cy="276999"/>
          </a:xfrm>
          <a:prstGeom prst="rect">
            <a:avLst/>
          </a:prstGeom>
          <a:solidFill>
            <a:schemeClr val="accent1">
              <a:lumMod val="60000"/>
              <a:lumOff val="40000"/>
            </a:schemeClr>
          </a:solidFill>
          <a:ln w="9525">
            <a:noFill/>
            <a:miter lim="800000"/>
            <a:headEnd/>
            <a:tailEnd/>
          </a:ln>
          <a:effectLst/>
        </p:spPr>
        <p:txBody>
          <a:bodyPr wrap="square">
            <a:spAutoFit/>
          </a:bodyPr>
          <a:lstStyle/>
          <a:p>
            <a:pPr algn="ctr"/>
            <a:r>
              <a:rPr lang="es-ES" sz="1200" b="1" dirty="0" smtClean="0"/>
              <a:t>Gráfico escalable			Todos los números han sido sometidos a redondeo</a:t>
            </a:r>
            <a:endParaRPr lang="en-GB" sz="1200" b="1" dirty="0"/>
          </a:p>
        </p:txBody>
      </p:sp>
      <p:sp>
        <p:nvSpPr>
          <p:cNvPr id="7" name="Oval 6"/>
          <p:cNvSpPr>
            <a:spLocks noChangeAspect="1"/>
          </p:cNvSpPr>
          <p:nvPr/>
        </p:nvSpPr>
        <p:spPr bwMode="auto">
          <a:xfrm>
            <a:off x="76200" y="3505200"/>
            <a:ext cx="914400" cy="762000"/>
          </a:xfrm>
          <a:prstGeom prst="ellipse">
            <a:avLst/>
          </a:prstGeom>
          <a:solidFill>
            <a:schemeClr val="bg1">
              <a:lumMod val="10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s-ES_tradnl" sz="1000" b="0" i="0" u="none" strike="noStrike" cap="none" normalizeH="0" baseline="0" dirty="0" smtClean="0">
                <a:ln>
                  <a:noFill/>
                </a:ln>
                <a:solidFill>
                  <a:schemeClr val="tx2"/>
                </a:solidFill>
                <a:effectLst/>
                <a:latin typeface="Arial" charset="0"/>
              </a:rPr>
              <a:t>100%</a:t>
            </a:r>
            <a:endParaRPr kumimoji="0" lang="en-US" sz="1000" b="0" i="0" u="none" strike="noStrike" cap="none" normalizeH="0" baseline="0" dirty="0" smtClean="0">
              <a:ln>
                <a:noFill/>
              </a:ln>
              <a:solidFill>
                <a:schemeClr val="tx2"/>
              </a:solidFill>
              <a:effectLst/>
              <a:latin typeface="Arial" charset="0"/>
            </a:endParaRPr>
          </a:p>
        </p:txBody>
      </p:sp>
      <p:cxnSp>
        <p:nvCxnSpPr>
          <p:cNvPr id="17" name="Straight Arrow Connector 16"/>
          <p:cNvCxnSpPr/>
          <p:nvPr/>
        </p:nvCxnSpPr>
        <p:spPr bwMode="auto">
          <a:xfrm>
            <a:off x="838200" y="4231808"/>
            <a:ext cx="286311" cy="340192"/>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18" name="Straight Arrow Connector 17"/>
          <p:cNvCxnSpPr/>
          <p:nvPr/>
        </p:nvCxnSpPr>
        <p:spPr bwMode="auto">
          <a:xfrm flipV="1">
            <a:off x="914400" y="3276600"/>
            <a:ext cx="381000" cy="30480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21" name="Straight Arrow Connector 20"/>
          <p:cNvCxnSpPr>
            <a:endCxn id="71" idx="3"/>
          </p:cNvCxnSpPr>
          <p:nvPr/>
        </p:nvCxnSpPr>
        <p:spPr bwMode="auto">
          <a:xfrm flipV="1">
            <a:off x="2133600" y="2098208"/>
            <a:ext cx="667311" cy="568792"/>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22" name="Straight Arrow Connector 21"/>
          <p:cNvCxnSpPr/>
          <p:nvPr/>
        </p:nvCxnSpPr>
        <p:spPr bwMode="auto">
          <a:xfrm>
            <a:off x="3581400" y="2057400"/>
            <a:ext cx="2819400" cy="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25" name="Straight Arrow Connector 24"/>
          <p:cNvCxnSpPr/>
          <p:nvPr/>
        </p:nvCxnSpPr>
        <p:spPr bwMode="auto">
          <a:xfrm>
            <a:off x="1981200" y="3429000"/>
            <a:ext cx="838200" cy="99060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26" name="Straight Arrow Connector 25"/>
          <p:cNvCxnSpPr/>
          <p:nvPr/>
        </p:nvCxnSpPr>
        <p:spPr bwMode="auto">
          <a:xfrm>
            <a:off x="3276600" y="2286000"/>
            <a:ext cx="914400" cy="99060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
        <p:nvSpPr>
          <p:cNvPr id="29" name="TextBox 28"/>
          <p:cNvSpPr txBox="1"/>
          <p:nvPr/>
        </p:nvSpPr>
        <p:spPr>
          <a:xfrm>
            <a:off x="1230045" y="2286000"/>
            <a:ext cx="748923" cy="276999"/>
          </a:xfrm>
          <a:prstGeom prst="rect">
            <a:avLst/>
          </a:prstGeom>
          <a:noFill/>
        </p:spPr>
        <p:txBody>
          <a:bodyPr wrap="none" rtlCol="0">
            <a:spAutoFit/>
          </a:bodyPr>
          <a:lstStyle/>
          <a:p>
            <a:r>
              <a:rPr lang="es-ES_tradnl" sz="1200" b="1" dirty="0" smtClean="0"/>
              <a:t>Conoce</a:t>
            </a:r>
            <a:endParaRPr lang="en-US" sz="1200" b="1" dirty="0"/>
          </a:p>
        </p:txBody>
      </p:sp>
      <p:sp>
        <p:nvSpPr>
          <p:cNvPr id="30" name="TextBox 29"/>
          <p:cNvSpPr txBox="1"/>
          <p:nvPr/>
        </p:nvSpPr>
        <p:spPr>
          <a:xfrm>
            <a:off x="2768357" y="1143000"/>
            <a:ext cx="638316" cy="276999"/>
          </a:xfrm>
          <a:prstGeom prst="rect">
            <a:avLst/>
          </a:prstGeom>
          <a:noFill/>
        </p:spPr>
        <p:txBody>
          <a:bodyPr wrap="none" rtlCol="0">
            <a:spAutoFit/>
          </a:bodyPr>
          <a:lstStyle/>
          <a:p>
            <a:r>
              <a:rPr lang="es-ES_tradnl" sz="1200" b="1" dirty="0" smtClean="0"/>
              <a:t>Utiliza</a:t>
            </a:r>
            <a:endParaRPr lang="en-US" sz="1200" b="1" dirty="0"/>
          </a:p>
        </p:txBody>
      </p:sp>
      <p:sp>
        <p:nvSpPr>
          <p:cNvPr id="31" name="TextBox 30"/>
          <p:cNvSpPr txBox="1"/>
          <p:nvPr/>
        </p:nvSpPr>
        <p:spPr>
          <a:xfrm>
            <a:off x="6533441" y="1447800"/>
            <a:ext cx="739305" cy="276999"/>
          </a:xfrm>
          <a:prstGeom prst="rect">
            <a:avLst/>
          </a:prstGeom>
          <a:noFill/>
        </p:spPr>
        <p:txBody>
          <a:bodyPr wrap="none" rtlCol="0">
            <a:spAutoFit/>
          </a:bodyPr>
          <a:lstStyle/>
          <a:p>
            <a:r>
              <a:rPr lang="es-ES_tradnl" sz="1200" b="1" dirty="0" smtClean="0"/>
              <a:t>Privada</a:t>
            </a:r>
            <a:endParaRPr lang="en-US" sz="1200" b="1" dirty="0"/>
          </a:p>
        </p:txBody>
      </p:sp>
      <p:sp>
        <p:nvSpPr>
          <p:cNvPr id="32" name="TextBox 31"/>
          <p:cNvSpPr txBox="1"/>
          <p:nvPr/>
        </p:nvSpPr>
        <p:spPr>
          <a:xfrm>
            <a:off x="4103831" y="2831068"/>
            <a:ext cx="732893" cy="276999"/>
          </a:xfrm>
          <a:prstGeom prst="rect">
            <a:avLst/>
          </a:prstGeom>
          <a:noFill/>
        </p:spPr>
        <p:txBody>
          <a:bodyPr wrap="none" rtlCol="0">
            <a:spAutoFit/>
          </a:bodyPr>
          <a:lstStyle/>
          <a:p>
            <a:r>
              <a:rPr lang="es-ES_tradnl" sz="1200" b="1" dirty="0" smtClean="0"/>
              <a:t>Pública</a:t>
            </a:r>
            <a:endParaRPr lang="en-US" sz="1200" b="1" dirty="0"/>
          </a:p>
        </p:txBody>
      </p:sp>
      <p:sp>
        <p:nvSpPr>
          <p:cNvPr id="33" name="TextBox 32"/>
          <p:cNvSpPr txBox="1"/>
          <p:nvPr/>
        </p:nvSpPr>
        <p:spPr>
          <a:xfrm>
            <a:off x="933259" y="5345668"/>
            <a:ext cx="971741" cy="276999"/>
          </a:xfrm>
          <a:prstGeom prst="rect">
            <a:avLst/>
          </a:prstGeom>
          <a:noFill/>
        </p:spPr>
        <p:txBody>
          <a:bodyPr wrap="none" rtlCol="0">
            <a:spAutoFit/>
          </a:bodyPr>
          <a:lstStyle/>
          <a:p>
            <a:r>
              <a:rPr lang="es-ES_tradnl" sz="1200" b="1" dirty="0" smtClean="0"/>
              <a:t>No conoce</a:t>
            </a:r>
            <a:endParaRPr lang="en-US" sz="1200" b="1" dirty="0"/>
          </a:p>
        </p:txBody>
      </p:sp>
      <p:sp>
        <p:nvSpPr>
          <p:cNvPr id="34" name="TextBox 33"/>
          <p:cNvSpPr txBox="1"/>
          <p:nvPr/>
        </p:nvSpPr>
        <p:spPr>
          <a:xfrm>
            <a:off x="2887953" y="4114800"/>
            <a:ext cx="870751" cy="276999"/>
          </a:xfrm>
          <a:prstGeom prst="rect">
            <a:avLst/>
          </a:prstGeom>
          <a:noFill/>
        </p:spPr>
        <p:txBody>
          <a:bodyPr wrap="none" rtlCol="0">
            <a:spAutoFit/>
          </a:bodyPr>
          <a:lstStyle/>
          <a:p>
            <a:r>
              <a:rPr lang="es-ES_tradnl" sz="1200" b="1" dirty="0" smtClean="0"/>
              <a:t>No utiliza</a:t>
            </a:r>
            <a:endParaRPr lang="en-US" sz="1200" b="1" dirty="0"/>
          </a:p>
        </p:txBody>
      </p:sp>
      <p:sp>
        <p:nvSpPr>
          <p:cNvPr id="41" name="Oval 40"/>
          <p:cNvSpPr>
            <a:spLocks noChangeAspect="1"/>
          </p:cNvSpPr>
          <p:nvPr/>
        </p:nvSpPr>
        <p:spPr bwMode="auto">
          <a:xfrm>
            <a:off x="1347216" y="2804160"/>
            <a:ext cx="658368" cy="548640"/>
          </a:xfrm>
          <a:prstGeom prst="ellipse">
            <a:avLst/>
          </a:prstGeom>
          <a:solidFill>
            <a:schemeClr val="bg1">
              <a:lumMod val="10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ES_tradnl" sz="1000" dirty="0" smtClean="0">
                <a:solidFill>
                  <a:schemeClr val="tx2"/>
                </a:solidFill>
              </a:rPr>
              <a:t>8</a:t>
            </a:r>
            <a:r>
              <a:rPr kumimoji="0" lang="es-ES_tradnl" sz="1000" b="0" i="0" u="none" strike="noStrike" cap="none" normalizeH="0" baseline="0" dirty="0" smtClean="0">
                <a:ln>
                  <a:noFill/>
                </a:ln>
                <a:solidFill>
                  <a:schemeClr val="tx2"/>
                </a:solidFill>
                <a:effectLst/>
                <a:latin typeface="Arial" charset="0"/>
              </a:rPr>
              <a:t>2%</a:t>
            </a:r>
            <a:endParaRPr kumimoji="0" lang="en-US" sz="1000" b="0" i="0" u="none" strike="noStrike" cap="none" normalizeH="0" baseline="0" dirty="0" smtClean="0">
              <a:ln>
                <a:noFill/>
              </a:ln>
              <a:solidFill>
                <a:schemeClr val="tx2"/>
              </a:solidFill>
              <a:effectLst/>
              <a:latin typeface="Arial" charset="0"/>
            </a:endParaRPr>
          </a:p>
        </p:txBody>
      </p:sp>
      <p:sp>
        <p:nvSpPr>
          <p:cNvPr id="42" name="Oval 41"/>
          <p:cNvSpPr>
            <a:spLocks noChangeAspect="1"/>
          </p:cNvSpPr>
          <p:nvPr/>
        </p:nvSpPr>
        <p:spPr bwMode="auto">
          <a:xfrm>
            <a:off x="1280476" y="4968240"/>
            <a:ext cx="164592" cy="137160"/>
          </a:xfrm>
          <a:prstGeom prst="ellipse">
            <a:avLst/>
          </a:prstGeom>
          <a:solidFill>
            <a:schemeClr val="tx2">
              <a:lumMod val="65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2"/>
              </a:solidFill>
              <a:effectLst/>
              <a:latin typeface="Arial" charset="0"/>
            </a:endParaRPr>
          </a:p>
        </p:txBody>
      </p:sp>
      <p:sp>
        <p:nvSpPr>
          <p:cNvPr id="45" name="Oval 44"/>
          <p:cNvSpPr>
            <a:spLocks noChangeAspect="1"/>
          </p:cNvSpPr>
          <p:nvPr/>
        </p:nvSpPr>
        <p:spPr bwMode="auto">
          <a:xfrm>
            <a:off x="3008986" y="1676400"/>
            <a:ext cx="230429" cy="192024"/>
          </a:xfrm>
          <a:prstGeom prst="ellipse">
            <a:avLst/>
          </a:prstGeom>
          <a:solidFill>
            <a:schemeClr val="bg1">
              <a:lumMod val="10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2"/>
              </a:solidFill>
              <a:effectLst/>
              <a:latin typeface="Arial" charset="0"/>
            </a:endParaRPr>
          </a:p>
        </p:txBody>
      </p:sp>
      <p:sp>
        <p:nvSpPr>
          <p:cNvPr id="46" name="Oval 45"/>
          <p:cNvSpPr>
            <a:spLocks noChangeAspect="1"/>
          </p:cNvSpPr>
          <p:nvPr/>
        </p:nvSpPr>
        <p:spPr bwMode="auto">
          <a:xfrm>
            <a:off x="6891946" y="2115980"/>
            <a:ext cx="179735" cy="149779"/>
          </a:xfrm>
          <a:prstGeom prst="ellipse">
            <a:avLst/>
          </a:prstGeom>
          <a:solidFill>
            <a:schemeClr val="bg1">
              <a:lumMod val="10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lumMod val="10000"/>
                </a:schemeClr>
              </a:solidFill>
              <a:effectLst/>
              <a:latin typeface="Arial" charset="0"/>
            </a:endParaRPr>
          </a:p>
        </p:txBody>
      </p:sp>
      <p:sp>
        <p:nvSpPr>
          <p:cNvPr id="48" name="Oval 47"/>
          <p:cNvSpPr>
            <a:spLocks noChangeAspect="1"/>
          </p:cNvSpPr>
          <p:nvPr/>
        </p:nvSpPr>
        <p:spPr bwMode="auto">
          <a:xfrm>
            <a:off x="3135007" y="4672584"/>
            <a:ext cx="427939" cy="356616"/>
          </a:xfrm>
          <a:prstGeom prst="ellipse">
            <a:avLst/>
          </a:prstGeom>
          <a:solidFill>
            <a:srgbClr val="C00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2"/>
              </a:solidFill>
              <a:effectLst/>
              <a:latin typeface="Arial" charset="0"/>
            </a:endParaRPr>
          </a:p>
        </p:txBody>
      </p:sp>
      <p:sp>
        <p:nvSpPr>
          <p:cNvPr id="52" name="Rectangle 51"/>
          <p:cNvSpPr/>
          <p:nvPr/>
        </p:nvSpPr>
        <p:spPr>
          <a:xfrm>
            <a:off x="2843583" y="1887379"/>
            <a:ext cx="603050" cy="246221"/>
          </a:xfrm>
          <a:prstGeom prst="rect">
            <a:avLst/>
          </a:prstGeom>
        </p:spPr>
        <p:txBody>
          <a:bodyPr wrap="none">
            <a:spAutoFit/>
          </a:bodyPr>
          <a:lstStyle/>
          <a:p>
            <a:pPr algn="ctr"/>
            <a:r>
              <a:rPr lang="es-ES_tradnl" sz="1000" dirty="0" smtClean="0">
                <a:solidFill>
                  <a:srgbClr val="000000"/>
                </a:solidFill>
              </a:rPr>
              <a:t>R: 35%</a:t>
            </a:r>
            <a:endParaRPr lang="en-US" sz="1000" dirty="0" smtClean="0">
              <a:solidFill>
                <a:srgbClr val="000000"/>
              </a:solidFill>
            </a:endParaRPr>
          </a:p>
        </p:txBody>
      </p:sp>
      <p:sp>
        <p:nvSpPr>
          <p:cNvPr id="53" name="Rectangle 52"/>
          <p:cNvSpPr/>
          <p:nvPr/>
        </p:nvSpPr>
        <p:spPr>
          <a:xfrm>
            <a:off x="6680288" y="2268379"/>
            <a:ext cx="603050" cy="246221"/>
          </a:xfrm>
          <a:prstGeom prst="rect">
            <a:avLst/>
          </a:prstGeom>
        </p:spPr>
        <p:txBody>
          <a:bodyPr wrap="none">
            <a:spAutoFit/>
          </a:bodyPr>
          <a:lstStyle/>
          <a:p>
            <a:pPr algn="ctr"/>
            <a:r>
              <a:rPr lang="es-ES_tradnl" sz="1000" dirty="0" smtClean="0">
                <a:solidFill>
                  <a:schemeClr val="bg1">
                    <a:lumMod val="10000"/>
                  </a:schemeClr>
                </a:solidFill>
              </a:rPr>
              <a:t>R: 78%</a:t>
            </a:r>
            <a:endParaRPr lang="en-US" sz="1000" dirty="0" smtClean="0">
              <a:solidFill>
                <a:schemeClr val="bg1">
                  <a:lumMod val="10000"/>
                </a:schemeClr>
              </a:solidFill>
            </a:endParaRPr>
          </a:p>
        </p:txBody>
      </p:sp>
      <p:sp>
        <p:nvSpPr>
          <p:cNvPr id="54" name="Rectangle 53"/>
          <p:cNvSpPr/>
          <p:nvPr/>
        </p:nvSpPr>
        <p:spPr>
          <a:xfrm>
            <a:off x="4221158" y="3639979"/>
            <a:ext cx="603050" cy="246221"/>
          </a:xfrm>
          <a:prstGeom prst="rect">
            <a:avLst/>
          </a:prstGeom>
        </p:spPr>
        <p:txBody>
          <a:bodyPr wrap="none">
            <a:spAutoFit/>
          </a:bodyPr>
          <a:lstStyle/>
          <a:p>
            <a:pPr algn="ctr"/>
            <a:r>
              <a:rPr lang="es-ES_tradnl" sz="1000" dirty="0" smtClean="0">
                <a:solidFill>
                  <a:srgbClr val="000000"/>
                </a:solidFill>
              </a:rPr>
              <a:t>R: 38%</a:t>
            </a:r>
            <a:endParaRPr lang="en-US" sz="1000" dirty="0" smtClean="0">
              <a:solidFill>
                <a:srgbClr val="000000"/>
              </a:solidFill>
            </a:endParaRPr>
          </a:p>
        </p:txBody>
      </p:sp>
      <p:sp>
        <p:nvSpPr>
          <p:cNvPr id="55" name="Rectangle 54"/>
          <p:cNvSpPr/>
          <p:nvPr/>
        </p:nvSpPr>
        <p:spPr>
          <a:xfrm>
            <a:off x="3048000" y="5011579"/>
            <a:ext cx="603050" cy="246221"/>
          </a:xfrm>
          <a:prstGeom prst="rect">
            <a:avLst/>
          </a:prstGeom>
        </p:spPr>
        <p:txBody>
          <a:bodyPr wrap="none">
            <a:spAutoFit/>
          </a:bodyPr>
          <a:lstStyle/>
          <a:p>
            <a:pPr algn="ctr"/>
            <a:r>
              <a:rPr lang="es-ES_tradnl" sz="1000" dirty="0" smtClean="0">
                <a:solidFill>
                  <a:srgbClr val="000000"/>
                </a:solidFill>
              </a:rPr>
              <a:t>R: 65%</a:t>
            </a:r>
            <a:endParaRPr lang="en-US" sz="1000" dirty="0" smtClean="0">
              <a:solidFill>
                <a:srgbClr val="000000"/>
              </a:solidFill>
            </a:endParaRPr>
          </a:p>
        </p:txBody>
      </p:sp>
      <p:sp>
        <p:nvSpPr>
          <p:cNvPr id="56" name="Rectangle 55"/>
          <p:cNvSpPr/>
          <p:nvPr/>
        </p:nvSpPr>
        <p:spPr>
          <a:xfrm>
            <a:off x="1143000" y="4724400"/>
            <a:ext cx="439544" cy="246221"/>
          </a:xfrm>
          <a:prstGeom prst="rect">
            <a:avLst/>
          </a:prstGeom>
        </p:spPr>
        <p:txBody>
          <a:bodyPr wrap="none">
            <a:spAutoFit/>
          </a:bodyPr>
          <a:lstStyle/>
          <a:p>
            <a:pPr algn="ctr"/>
            <a:r>
              <a:rPr lang="es-ES_tradnl" sz="1000" dirty="0" smtClean="0">
                <a:solidFill>
                  <a:srgbClr val="000000"/>
                </a:solidFill>
              </a:rPr>
              <a:t>18%</a:t>
            </a:r>
            <a:endParaRPr lang="en-US" sz="1000" dirty="0" smtClean="0">
              <a:solidFill>
                <a:srgbClr val="000000"/>
              </a:solidFill>
            </a:endParaRPr>
          </a:p>
        </p:txBody>
      </p:sp>
      <p:sp>
        <p:nvSpPr>
          <p:cNvPr id="58" name="TextBox 57"/>
          <p:cNvSpPr txBox="1"/>
          <p:nvPr/>
        </p:nvSpPr>
        <p:spPr>
          <a:xfrm>
            <a:off x="152400" y="3124200"/>
            <a:ext cx="697627" cy="369332"/>
          </a:xfrm>
          <a:prstGeom prst="rect">
            <a:avLst/>
          </a:prstGeom>
          <a:noFill/>
        </p:spPr>
        <p:txBody>
          <a:bodyPr wrap="none" rtlCol="0">
            <a:spAutoFit/>
          </a:bodyPr>
          <a:lstStyle/>
          <a:p>
            <a:r>
              <a:rPr lang="es-ES_tradnl" b="1" dirty="0" smtClean="0"/>
              <a:t>2012</a:t>
            </a:r>
            <a:endParaRPr lang="en-US" b="1" dirty="0"/>
          </a:p>
        </p:txBody>
      </p:sp>
      <p:sp>
        <p:nvSpPr>
          <p:cNvPr id="72" name="Oval 71"/>
          <p:cNvSpPr>
            <a:spLocks noChangeAspect="1"/>
          </p:cNvSpPr>
          <p:nvPr/>
        </p:nvSpPr>
        <p:spPr bwMode="auto">
          <a:xfrm>
            <a:off x="1219200" y="2667000"/>
            <a:ext cx="914400" cy="762000"/>
          </a:xfrm>
          <a:prstGeom prst="ellipse">
            <a:avLst/>
          </a:prstGeom>
          <a:no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p>
        </p:txBody>
      </p:sp>
      <p:cxnSp>
        <p:nvCxnSpPr>
          <p:cNvPr id="91" name="Straight Arrow Connector 90"/>
          <p:cNvCxnSpPr/>
          <p:nvPr/>
        </p:nvCxnSpPr>
        <p:spPr bwMode="auto">
          <a:xfrm>
            <a:off x="3962400" y="5029200"/>
            <a:ext cx="1600200" cy="45720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92" name="Straight Arrow Connector 91"/>
          <p:cNvCxnSpPr/>
          <p:nvPr/>
        </p:nvCxnSpPr>
        <p:spPr bwMode="auto">
          <a:xfrm flipH="1">
            <a:off x="2971800" y="5334000"/>
            <a:ext cx="152399" cy="15240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
        <p:nvSpPr>
          <p:cNvPr id="93" name="TextBox 92"/>
          <p:cNvSpPr txBox="1"/>
          <p:nvPr/>
        </p:nvSpPr>
        <p:spPr>
          <a:xfrm>
            <a:off x="5687373" y="4953000"/>
            <a:ext cx="679994" cy="276999"/>
          </a:xfrm>
          <a:prstGeom prst="rect">
            <a:avLst/>
          </a:prstGeom>
          <a:noFill/>
        </p:spPr>
        <p:txBody>
          <a:bodyPr wrap="none" rtlCol="0">
            <a:spAutoFit/>
          </a:bodyPr>
          <a:lstStyle/>
          <a:p>
            <a:r>
              <a:rPr lang="es-ES_tradnl" sz="1200" b="1" dirty="0" smtClean="0"/>
              <a:t>Evalúa</a:t>
            </a:r>
            <a:endParaRPr lang="en-US" sz="1200" b="1" dirty="0" smtClean="0"/>
          </a:p>
        </p:txBody>
      </p:sp>
      <p:sp>
        <p:nvSpPr>
          <p:cNvPr id="94" name="TextBox 93"/>
          <p:cNvSpPr txBox="1"/>
          <p:nvPr/>
        </p:nvSpPr>
        <p:spPr>
          <a:xfrm>
            <a:off x="2209800" y="6248400"/>
            <a:ext cx="1000595" cy="276999"/>
          </a:xfrm>
          <a:prstGeom prst="rect">
            <a:avLst/>
          </a:prstGeom>
          <a:noFill/>
        </p:spPr>
        <p:txBody>
          <a:bodyPr wrap="square" rtlCol="0">
            <a:spAutoFit/>
          </a:bodyPr>
          <a:lstStyle/>
          <a:p>
            <a:r>
              <a:rPr lang="es-ES_tradnl" sz="1200" b="1" dirty="0" smtClean="0"/>
              <a:t>No interés</a:t>
            </a:r>
            <a:endParaRPr lang="en-US" sz="1200" b="1" dirty="0"/>
          </a:p>
        </p:txBody>
      </p:sp>
      <p:sp>
        <p:nvSpPr>
          <p:cNvPr id="97" name="Rectangle 96"/>
          <p:cNvSpPr/>
          <p:nvPr/>
        </p:nvSpPr>
        <p:spPr>
          <a:xfrm>
            <a:off x="5815383" y="5697379"/>
            <a:ext cx="603050" cy="246221"/>
          </a:xfrm>
          <a:prstGeom prst="rect">
            <a:avLst/>
          </a:prstGeom>
        </p:spPr>
        <p:txBody>
          <a:bodyPr wrap="none">
            <a:spAutoFit/>
          </a:bodyPr>
          <a:lstStyle/>
          <a:p>
            <a:pPr algn="ctr"/>
            <a:r>
              <a:rPr lang="es-ES_tradnl" sz="1000" dirty="0" smtClean="0">
                <a:solidFill>
                  <a:srgbClr val="000000"/>
                </a:solidFill>
              </a:rPr>
              <a:t>R: 32%</a:t>
            </a:r>
            <a:endParaRPr lang="en-US" sz="1000" dirty="0" smtClean="0">
              <a:solidFill>
                <a:srgbClr val="000000"/>
              </a:solidFill>
            </a:endParaRPr>
          </a:p>
        </p:txBody>
      </p:sp>
      <p:sp>
        <p:nvSpPr>
          <p:cNvPr id="98" name="Rectangle 97"/>
          <p:cNvSpPr/>
          <p:nvPr/>
        </p:nvSpPr>
        <p:spPr>
          <a:xfrm>
            <a:off x="2496967" y="5943600"/>
            <a:ext cx="603050" cy="246221"/>
          </a:xfrm>
          <a:prstGeom prst="rect">
            <a:avLst/>
          </a:prstGeom>
        </p:spPr>
        <p:txBody>
          <a:bodyPr wrap="none">
            <a:spAutoFit/>
          </a:bodyPr>
          <a:lstStyle/>
          <a:p>
            <a:pPr algn="ctr"/>
            <a:r>
              <a:rPr lang="es-ES_tradnl" sz="1000" dirty="0" smtClean="0">
                <a:solidFill>
                  <a:srgbClr val="000000"/>
                </a:solidFill>
              </a:rPr>
              <a:t>R: 68%</a:t>
            </a:r>
            <a:endParaRPr lang="en-US" sz="1000" dirty="0" smtClean="0">
              <a:solidFill>
                <a:srgbClr val="000000"/>
              </a:solidFill>
            </a:endParaRPr>
          </a:p>
        </p:txBody>
      </p:sp>
      <p:cxnSp>
        <p:nvCxnSpPr>
          <p:cNvPr id="112" name="Straight Arrow Connector 111"/>
          <p:cNvCxnSpPr/>
          <p:nvPr/>
        </p:nvCxnSpPr>
        <p:spPr bwMode="auto">
          <a:xfrm flipV="1">
            <a:off x="6553200" y="4953000"/>
            <a:ext cx="628124" cy="45720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113" name="Straight Arrow Connector 112"/>
          <p:cNvCxnSpPr/>
          <p:nvPr/>
        </p:nvCxnSpPr>
        <p:spPr bwMode="auto">
          <a:xfrm>
            <a:off x="6553200" y="5715000"/>
            <a:ext cx="704324" cy="22860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
        <p:nvSpPr>
          <p:cNvPr id="114" name="TextBox 113"/>
          <p:cNvSpPr txBox="1"/>
          <p:nvPr/>
        </p:nvSpPr>
        <p:spPr>
          <a:xfrm>
            <a:off x="7196201" y="4191000"/>
            <a:ext cx="1032655" cy="276999"/>
          </a:xfrm>
          <a:prstGeom prst="rect">
            <a:avLst/>
          </a:prstGeom>
          <a:noFill/>
        </p:spPr>
        <p:txBody>
          <a:bodyPr wrap="none" rtlCol="0">
            <a:spAutoFit/>
          </a:bodyPr>
          <a:lstStyle/>
          <a:p>
            <a:r>
              <a:rPr lang="es-ES_tradnl" sz="1200" b="1" dirty="0" smtClean="0"/>
              <a:t>Corto plazo</a:t>
            </a:r>
            <a:endParaRPr lang="en-US" sz="1200" b="1" dirty="0"/>
          </a:p>
        </p:txBody>
      </p:sp>
      <p:sp>
        <p:nvSpPr>
          <p:cNvPr id="115" name="TextBox 114"/>
          <p:cNvSpPr txBox="1"/>
          <p:nvPr/>
        </p:nvSpPr>
        <p:spPr>
          <a:xfrm>
            <a:off x="7186583" y="5483423"/>
            <a:ext cx="1050288" cy="276999"/>
          </a:xfrm>
          <a:prstGeom prst="rect">
            <a:avLst/>
          </a:prstGeom>
          <a:noFill/>
        </p:spPr>
        <p:txBody>
          <a:bodyPr wrap="none" rtlCol="0">
            <a:spAutoFit/>
          </a:bodyPr>
          <a:lstStyle/>
          <a:p>
            <a:r>
              <a:rPr lang="es-ES_tradnl" sz="1200" b="1" dirty="0" smtClean="0"/>
              <a:t>Largo plazo</a:t>
            </a:r>
            <a:endParaRPr lang="en-US" sz="1200" b="1" dirty="0"/>
          </a:p>
        </p:txBody>
      </p:sp>
      <p:sp>
        <p:nvSpPr>
          <p:cNvPr id="118" name="Rectangle 117"/>
          <p:cNvSpPr/>
          <p:nvPr/>
        </p:nvSpPr>
        <p:spPr>
          <a:xfrm>
            <a:off x="7444666" y="5011579"/>
            <a:ext cx="603050" cy="246221"/>
          </a:xfrm>
          <a:prstGeom prst="rect">
            <a:avLst/>
          </a:prstGeom>
        </p:spPr>
        <p:txBody>
          <a:bodyPr wrap="none">
            <a:spAutoFit/>
          </a:bodyPr>
          <a:lstStyle/>
          <a:p>
            <a:pPr algn="ctr"/>
            <a:r>
              <a:rPr lang="es-ES_tradnl" sz="1000" dirty="0" smtClean="0">
                <a:solidFill>
                  <a:srgbClr val="000000"/>
                </a:solidFill>
              </a:rPr>
              <a:t>R: 36%</a:t>
            </a:r>
            <a:endParaRPr lang="en-US" sz="1000" dirty="0" smtClean="0">
              <a:solidFill>
                <a:srgbClr val="000000"/>
              </a:solidFill>
            </a:endParaRPr>
          </a:p>
        </p:txBody>
      </p:sp>
      <p:sp>
        <p:nvSpPr>
          <p:cNvPr id="119" name="Rectangle 118"/>
          <p:cNvSpPr/>
          <p:nvPr/>
        </p:nvSpPr>
        <p:spPr>
          <a:xfrm>
            <a:off x="7444666" y="6230779"/>
            <a:ext cx="603050" cy="246221"/>
          </a:xfrm>
          <a:prstGeom prst="rect">
            <a:avLst/>
          </a:prstGeom>
        </p:spPr>
        <p:txBody>
          <a:bodyPr wrap="none">
            <a:spAutoFit/>
          </a:bodyPr>
          <a:lstStyle/>
          <a:p>
            <a:pPr algn="ctr"/>
            <a:r>
              <a:rPr lang="es-ES_tradnl" sz="1000" dirty="0" smtClean="0">
                <a:solidFill>
                  <a:srgbClr val="000000"/>
                </a:solidFill>
              </a:rPr>
              <a:t>R: 64%</a:t>
            </a:r>
            <a:endParaRPr lang="en-US" sz="1000" dirty="0" smtClean="0">
              <a:solidFill>
                <a:srgbClr val="000000"/>
              </a:solidFill>
            </a:endParaRPr>
          </a:p>
        </p:txBody>
      </p:sp>
      <p:sp>
        <p:nvSpPr>
          <p:cNvPr id="62" name="Oval 61"/>
          <p:cNvSpPr>
            <a:spLocks noChangeAspect="1"/>
          </p:cNvSpPr>
          <p:nvPr/>
        </p:nvSpPr>
        <p:spPr bwMode="auto">
          <a:xfrm>
            <a:off x="6049536" y="5600883"/>
            <a:ext cx="136940" cy="114117"/>
          </a:xfrm>
          <a:prstGeom prst="ellipse">
            <a:avLst/>
          </a:prstGeom>
          <a:solidFill>
            <a:schemeClr val="accent2"/>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2"/>
              </a:solidFill>
              <a:effectLst/>
              <a:latin typeface="Arial" charset="0"/>
            </a:endParaRPr>
          </a:p>
        </p:txBody>
      </p:sp>
      <p:sp>
        <p:nvSpPr>
          <p:cNvPr id="63" name="Oval 62"/>
          <p:cNvSpPr>
            <a:spLocks noChangeAspect="1"/>
          </p:cNvSpPr>
          <p:nvPr/>
        </p:nvSpPr>
        <p:spPr bwMode="auto">
          <a:xfrm>
            <a:off x="2620536" y="5701845"/>
            <a:ext cx="290999" cy="242499"/>
          </a:xfrm>
          <a:prstGeom prst="ellipse">
            <a:avLst/>
          </a:prstGeom>
          <a:solidFill>
            <a:schemeClr val="tx2">
              <a:lumMod val="65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2"/>
              </a:solidFill>
              <a:effectLst/>
              <a:latin typeface="Arial" charset="0"/>
            </a:endParaRPr>
          </a:p>
        </p:txBody>
      </p:sp>
      <p:sp>
        <p:nvSpPr>
          <p:cNvPr id="64" name="Oval 63"/>
          <p:cNvSpPr>
            <a:spLocks noChangeAspect="1"/>
          </p:cNvSpPr>
          <p:nvPr/>
        </p:nvSpPr>
        <p:spPr bwMode="auto">
          <a:xfrm>
            <a:off x="7721542" y="4953000"/>
            <a:ext cx="49298" cy="41082"/>
          </a:xfrm>
          <a:prstGeom prst="ellipse">
            <a:avLst/>
          </a:prstGeom>
          <a:solidFill>
            <a:schemeClr val="accent2"/>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2"/>
              </a:solidFill>
              <a:effectLst/>
              <a:latin typeface="Arial" charset="0"/>
            </a:endParaRPr>
          </a:p>
        </p:txBody>
      </p:sp>
      <p:sp>
        <p:nvSpPr>
          <p:cNvPr id="65" name="Oval 64"/>
          <p:cNvSpPr>
            <a:spLocks noChangeAspect="1"/>
          </p:cNvSpPr>
          <p:nvPr/>
        </p:nvSpPr>
        <p:spPr bwMode="auto">
          <a:xfrm>
            <a:off x="7702370" y="6134283"/>
            <a:ext cx="87642" cy="73035"/>
          </a:xfrm>
          <a:prstGeom prst="ellipse">
            <a:avLst/>
          </a:prstGeom>
          <a:solidFill>
            <a:srgbClr val="C00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2"/>
              </a:solidFill>
              <a:effectLst/>
              <a:latin typeface="Arial" charset="0"/>
            </a:endParaRPr>
          </a:p>
        </p:txBody>
      </p:sp>
      <p:sp>
        <p:nvSpPr>
          <p:cNvPr id="77" name="Rectangle 76"/>
          <p:cNvSpPr/>
          <p:nvPr/>
        </p:nvSpPr>
        <p:spPr>
          <a:xfrm>
            <a:off x="3104358" y="4495800"/>
            <a:ext cx="489236" cy="215444"/>
          </a:xfrm>
          <a:prstGeom prst="rect">
            <a:avLst/>
          </a:prstGeom>
        </p:spPr>
        <p:txBody>
          <a:bodyPr wrap="none">
            <a:spAutoFit/>
          </a:bodyPr>
          <a:lstStyle/>
          <a:p>
            <a:pPr algn="ctr"/>
            <a:r>
              <a:rPr lang="es-ES_tradnl" sz="800" dirty="0" smtClean="0">
                <a:solidFill>
                  <a:schemeClr val="tx1">
                    <a:lumMod val="90000"/>
                    <a:lumOff val="10000"/>
                  </a:schemeClr>
                </a:solidFill>
              </a:rPr>
              <a:t>A:53%</a:t>
            </a:r>
            <a:endParaRPr lang="en-US" sz="800" dirty="0" smtClean="0">
              <a:solidFill>
                <a:schemeClr val="tx1">
                  <a:lumMod val="90000"/>
                  <a:lumOff val="10000"/>
                </a:schemeClr>
              </a:solidFill>
            </a:endParaRPr>
          </a:p>
        </p:txBody>
      </p:sp>
      <p:sp>
        <p:nvSpPr>
          <p:cNvPr id="78" name="Rectangle 77"/>
          <p:cNvSpPr/>
          <p:nvPr/>
        </p:nvSpPr>
        <p:spPr>
          <a:xfrm>
            <a:off x="2895599" y="1447800"/>
            <a:ext cx="489238" cy="215444"/>
          </a:xfrm>
          <a:prstGeom prst="rect">
            <a:avLst/>
          </a:prstGeom>
        </p:spPr>
        <p:txBody>
          <a:bodyPr wrap="none">
            <a:spAutoFit/>
          </a:bodyPr>
          <a:lstStyle/>
          <a:p>
            <a:pPr algn="ctr"/>
            <a:r>
              <a:rPr lang="es-ES_tradnl" sz="800" dirty="0" smtClean="0">
                <a:solidFill>
                  <a:schemeClr val="tx1">
                    <a:lumMod val="90000"/>
                    <a:lumOff val="10000"/>
                  </a:schemeClr>
                </a:solidFill>
              </a:rPr>
              <a:t>A:29%</a:t>
            </a:r>
            <a:endParaRPr lang="en-US" sz="800" dirty="0" smtClean="0">
              <a:solidFill>
                <a:schemeClr val="tx1">
                  <a:lumMod val="90000"/>
                  <a:lumOff val="10000"/>
                </a:schemeClr>
              </a:solidFill>
            </a:endParaRPr>
          </a:p>
        </p:txBody>
      </p:sp>
      <p:sp>
        <p:nvSpPr>
          <p:cNvPr id="79" name="Rectangle 78"/>
          <p:cNvSpPr/>
          <p:nvPr/>
        </p:nvSpPr>
        <p:spPr>
          <a:xfrm>
            <a:off x="6715577" y="1918156"/>
            <a:ext cx="518091" cy="215444"/>
          </a:xfrm>
          <a:prstGeom prst="rect">
            <a:avLst/>
          </a:prstGeom>
        </p:spPr>
        <p:txBody>
          <a:bodyPr wrap="none">
            <a:spAutoFit/>
          </a:bodyPr>
          <a:lstStyle/>
          <a:p>
            <a:pPr algn="ctr"/>
            <a:r>
              <a:rPr lang="es-ES_tradnl" sz="800" dirty="0" smtClean="0">
                <a:solidFill>
                  <a:schemeClr val="tx1">
                    <a:lumMod val="90000"/>
                    <a:lumOff val="10000"/>
                  </a:schemeClr>
                </a:solidFill>
              </a:rPr>
              <a:t>A: 22%</a:t>
            </a:r>
            <a:endParaRPr lang="en-US" sz="800" dirty="0" smtClean="0">
              <a:solidFill>
                <a:schemeClr val="tx1">
                  <a:lumMod val="90000"/>
                  <a:lumOff val="10000"/>
                </a:schemeClr>
              </a:solidFill>
            </a:endParaRPr>
          </a:p>
        </p:txBody>
      </p:sp>
      <p:sp>
        <p:nvSpPr>
          <p:cNvPr id="80" name="Rectangle 79"/>
          <p:cNvSpPr/>
          <p:nvPr/>
        </p:nvSpPr>
        <p:spPr>
          <a:xfrm>
            <a:off x="4247620" y="3276600"/>
            <a:ext cx="518091" cy="215444"/>
          </a:xfrm>
          <a:prstGeom prst="rect">
            <a:avLst/>
          </a:prstGeom>
        </p:spPr>
        <p:txBody>
          <a:bodyPr wrap="none">
            <a:spAutoFit/>
          </a:bodyPr>
          <a:lstStyle/>
          <a:p>
            <a:pPr algn="ctr"/>
            <a:r>
              <a:rPr lang="es-ES_tradnl" sz="800" dirty="0" smtClean="0">
                <a:solidFill>
                  <a:schemeClr val="tx1">
                    <a:lumMod val="90000"/>
                    <a:lumOff val="10000"/>
                  </a:schemeClr>
                </a:solidFill>
              </a:rPr>
              <a:t>A: 11%</a:t>
            </a:r>
            <a:endParaRPr lang="en-US" sz="800" dirty="0" smtClean="0">
              <a:solidFill>
                <a:schemeClr val="tx1">
                  <a:lumMod val="90000"/>
                  <a:lumOff val="10000"/>
                </a:schemeClr>
              </a:solidFill>
            </a:endParaRPr>
          </a:p>
        </p:txBody>
      </p:sp>
      <p:sp>
        <p:nvSpPr>
          <p:cNvPr id="81" name="Rectangle 80"/>
          <p:cNvSpPr/>
          <p:nvPr/>
        </p:nvSpPr>
        <p:spPr>
          <a:xfrm>
            <a:off x="5868282" y="5334000"/>
            <a:ext cx="489238" cy="215444"/>
          </a:xfrm>
          <a:prstGeom prst="rect">
            <a:avLst/>
          </a:prstGeom>
        </p:spPr>
        <p:txBody>
          <a:bodyPr wrap="none">
            <a:spAutoFit/>
          </a:bodyPr>
          <a:lstStyle/>
          <a:p>
            <a:pPr algn="ctr"/>
            <a:r>
              <a:rPr lang="es-ES_tradnl" sz="800" dirty="0" smtClean="0">
                <a:solidFill>
                  <a:schemeClr val="tx1">
                    <a:lumMod val="90000"/>
                    <a:lumOff val="10000"/>
                  </a:schemeClr>
                </a:solidFill>
              </a:rPr>
              <a:t>A:17%</a:t>
            </a:r>
            <a:endParaRPr lang="en-US" sz="800" dirty="0" smtClean="0">
              <a:solidFill>
                <a:schemeClr val="tx1">
                  <a:lumMod val="90000"/>
                  <a:lumOff val="10000"/>
                </a:schemeClr>
              </a:solidFill>
            </a:endParaRPr>
          </a:p>
        </p:txBody>
      </p:sp>
      <p:sp>
        <p:nvSpPr>
          <p:cNvPr id="82" name="Rectangle 81"/>
          <p:cNvSpPr/>
          <p:nvPr/>
        </p:nvSpPr>
        <p:spPr>
          <a:xfrm>
            <a:off x="2514600" y="5486400"/>
            <a:ext cx="489238" cy="215444"/>
          </a:xfrm>
          <a:prstGeom prst="rect">
            <a:avLst/>
          </a:prstGeom>
        </p:spPr>
        <p:txBody>
          <a:bodyPr wrap="none">
            <a:spAutoFit/>
          </a:bodyPr>
          <a:lstStyle/>
          <a:p>
            <a:pPr algn="ctr"/>
            <a:r>
              <a:rPr lang="es-ES_tradnl" sz="800" dirty="0" smtClean="0">
                <a:solidFill>
                  <a:schemeClr val="tx1">
                    <a:lumMod val="90000"/>
                    <a:lumOff val="10000"/>
                  </a:schemeClr>
                </a:solidFill>
              </a:rPr>
              <a:t>A:36%</a:t>
            </a:r>
            <a:endParaRPr lang="en-US" sz="800" dirty="0" smtClean="0">
              <a:solidFill>
                <a:schemeClr val="tx1">
                  <a:lumMod val="90000"/>
                  <a:lumOff val="10000"/>
                </a:schemeClr>
              </a:solidFill>
            </a:endParaRPr>
          </a:p>
        </p:txBody>
      </p:sp>
      <p:sp>
        <p:nvSpPr>
          <p:cNvPr id="83" name="Rectangle 82"/>
          <p:cNvSpPr/>
          <p:nvPr/>
        </p:nvSpPr>
        <p:spPr>
          <a:xfrm>
            <a:off x="7501572" y="5880556"/>
            <a:ext cx="489238" cy="215444"/>
          </a:xfrm>
          <a:prstGeom prst="rect">
            <a:avLst/>
          </a:prstGeom>
        </p:spPr>
        <p:txBody>
          <a:bodyPr wrap="none">
            <a:spAutoFit/>
          </a:bodyPr>
          <a:lstStyle/>
          <a:p>
            <a:pPr algn="ctr"/>
            <a:r>
              <a:rPr lang="es-ES_tradnl" sz="800" dirty="0" smtClean="0">
                <a:solidFill>
                  <a:schemeClr val="tx1">
                    <a:lumMod val="90000"/>
                    <a:lumOff val="10000"/>
                  </a:schemeClr>
                </a:solidFill>
              </a:rPr>
              <a:t>A:11%</a:t>
            </a:r>
            <a:endParaRPr lang="en-US" sz="800" dirty="0" smtClean="0">
              <a:solidFill>
                <a:schemeClr val="tx1">
                  <a:lumMod val="90000"/>
                  <a:lumOff val="10000"/>
                </a:schemeClr>
              </a:solidFill>
            </a:endParaRPr>
          </a:p>
        </p:txBody>
      </p:sp>
      <p:sp>
        <p:nvSpPr>
          <p:cNvPr id="84" name="Rectangle 83"/>
          <p:cNvSpPr/>
          <p:nvPr/>
        </p:nvSpPr>
        <p:spPr>
          <a:xfrm>
            <a:off x="7530427" y="4661356"/>
            <a:ext cx="431528" cy="215444"/>
          </a:xfrm>
          <a:prstGeom prst="rect">
            <a:avLst/>
          </a:prstGeom>
        </p:spPr>
        <p:txBody>
          <a:bodyPr wrap="none">
            <a:spAutoFit/>
          </a:bodyPr>
          <a:lstStyle/>
          <a:p>
            <a:pPr algn="ctr"/>
            <a:r>
              <a:rPr lang="es-ES_tradnl" sz="800" dirty="0" smtClean="0">
                <a:solidFill>
                  <a:schemeClr val="tx1">
                    <a:lumMod val="90000"/>
                    <a:lumOff val="10000"/>
                  </a:schemeClr>
                </a:solidFill>
              </a:rPr>
              <a:t>A:6%</a:t>
            </a:r>
            <a:endParaRPr lang="en-US" sz="800" dirty="0" smtClean="0">
              <a:solidFill>
                <a:schemeClr val="tx1">
                  <a:lumMod val="90000"/>
                  <a:lumOff val="10000"/>
                </a:schemeClr>
              </a:solidFill>
            </a:endParaRPr>
          </a:p>
        </p:txBody>
      </p:sp>
      <p:sp>
        <p:nvSpPr>
          <p:cNvPr id="86" name="Oval 85"/>
          <p:cNvSpPr>
            <a:spLocks noChangeAspect="1"/>
          </p:cNvSpPr>
          <p:nvPr/>
        </p:nvSpPr>
        <p:spPr bwMode="auto">
          <a:xfrm>
            <a:off x="914400" y="4572000"/>
            <a:ext cx="914400" cy="762000"/>
          </a:xfrm>
          <a:prstGeom prst="ellipse">
            <a:avLst/>
          </a:prstGeom>
          <a:no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p>
        </p:txBody>
      </p:sp>
      <p:sp>
        <p:nvSpPr>
          <p:cNvPr id="90" name="TextBox 89"/>
          <p:cNvSpPr txBox="1"/>
          <p:nvPr/>
        </p:nvSpPr>
        <p:spPr>
          <a:xfrm>
            <a:off x="7793839" y="990600"/>
            <a:ext cx="511962" cy="276999"/>
          </a:xfrm>
          <a:prstGeom prst="rect">
            <a:avLst/>
          </a:prstGeom>
          <a:noFill/>
        </p:spPr>
        <p:txBody>
          <a:bodyPr wrap="square" rtlCol="0">
            <a:spAutoFit/>
          </a:bodyPr>
          <a:lstStyle/>
          <a:p>
            <a:r>
              <a:rPr lang="es-ES_tradnl" sz="1200" b="1" dirty="0" smtClean="0"/>
              <a:t>Test</a:t>
            </a:r>
            <a:endParaRPr lang="en-US" sz="1200" b="1" dirty="0"/>
          </a:p>
        </p:txBody>
      </p:sp>
      <p:sp>
        <p:nvSpPr>
          <p:cNvPr id="101" name="TextBox 100"/>
          <p:cNvSpPr txBox="1"/>
          <p:nvPr/>
        </p:nvSpPr>
        <p:spPr>
          <a:xfrm>
            <a:off x="7509786" y="2145268"/>
            <a:ext cx="1032655" cy="276999"/>
          </a:xfrm>
          <a:prstGeom prst="rect">
            <a:avLst/>
          </a:prstGeom>
          <a:noFill/>
        </p:spPr>
        <p:txBody>
          <a:bodyPr wrap="none" rtlCol="0">
            <a:spAutoFit/>
          </a:bodyPr>
          <a:lstStyle/>
          <a:p>
            <a:r>
              <a:rPr lang="es-ES_tradnl" sz="1200" b="1" dirty="0" smtClean="0"/>
              <a:t>Producción</a:t>
            </a:r>
            <a:endParaRPr lang="en-US" sz="1200" b="1" dirty="0"/>
          </a:p>
        </p:txBody>
      </p:sp>
      <p:sp>
        <p:nvSpPr>
          <p:cNvPr id="102" name="Oval 101"/>
          <p:cNvSpPr>
            <a:spLocks noChangeAspect="1"/>
          </p:cNvSpPr>
          <p:nvPr/>
        </p:nvSpPr>
        <p:spPr bwMode="auto">
          <a:xfrm>
            <a:off x="7960291" y="2819400"/>
            <a:ext cx="179735" cy="149779"/>
          </a:xfrm>
          <a:prstGeom prst="ellipse">
            <a:avLst/>
          </a:prstGeom>
          <a:solidFill>
            <a:schemeClr val="bg1">
              <a:lumMod val="10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lumMod val="10000"/>
                </a:schemeClr>
              </a:solidFill>
              <a:effectLst/>
              <a:latin typeface="Arial" charset="0"/>
            </a:endParaRPr>
          </a:p>
        </p:txBody>
      </p:sp>
      <p:sp>
        <p:nvSpPr>
          <p:cNvPr id="104" name="Rectangle 103"/>
          <p:cNvSpPr/>
          <p:nvPr/>
        </p:nvSpPr>
        <p:spPr>
          <a:xfrm>
            <a:off x="7783899" y="1734979"/>
            <a:ext cx="532518" cy="246221"/>
          </a:xfrm>
          <a:prstGeom prst="rect">
            <a:avLst/>
          </a:prstGeom>
        </p:spPr>
        <p:txBody>
          <a:bodyPr wrap="none">
            <a:spAutoFit/>
          </a:bodyPr>
          <a:lstStyle/>
          <a:p>
            <a:pPr algn="ctr"/>
            <a:r>
              <a:rPr lang="es-ES_tradnl" sz="1000" dirty="0" smtClean="0">
                <a:solidFill>
                  <a:schemeClr val="bg1">
                    <a:lumMod val="10000"/>
                  </a:schemeClr>
                </a:solidFill>
              </a:rPr>
              <a:t>R: 8%</a:t>
            </a:r>
            <a:endParaRPr lang="en-US" sz="1000" dirty="0" smtClean="0">
              <a:solidFill>
                <a:schemeClr val="bg1">
                  <a:lumMod val="10000"/>
                </a:schemeClr>
              </a:solidFill>
            </a:endParaRPr>
          </a:p>
        </p:txBody>
      </p:sp>
      <p:sp>
        <p:nvSpPr>
          <p:cNvPr id="105" name="Rectangle 104"/>
          <p:cNvSpPr/>
          <p:nvPr/>
        </p:nvSpPr>
        <p:spPr>
          <a:xfrm>
            <a:off x="7748633" y="2954179"/>
            <a:ext cx="603050" cy="246221"/>
          </a:xfrm>
          <a:prstGeom prst="rect">
            <a:avLst/>
          </a:prstGeom>
        </p:spPr>
        <p:txBody>
          <a:bodyPr wrap="none">
            <a:spAutoFit/>
          </a:bodyPr>
          <a:lstStyle/>
          <a:p>
            <a:pPr algn="ctr"/>
            <a:r>
              <a:rPr lang="es-ES_tradnl" sz="1000" dirty="0" smtClean="0">
                <a:solidFill>
                  <a:schemeClr val="bg1">
                    <a:lumMod val="10000"/>
                  </a:schemeClr>
                </a:solidFill>
              </a:rPr>
              <a:t>R: 92%</a:t>
            </a:r>
            <a:endParaRPr lang="en-US" sz="1000" dirty="0" smtClean="0">
              <a:solidFill>
                <a:schemeClr val="bg1">
                  <a:lumMod val="10000"/>
                </a:schemeClr>
              </a:solidFill>
            </a:endParaRPr>
          </a:p>
        </p:txBody>
      </p:sp>
      <p:sp>
        <p:nvSpPr>
          <p:cNvPr id="109" name="Rectangle 108"/>
          <p:cNvSpPr/>
          <p:nvPr/>
        </p:nvSpPr>
        <p:spPr>
          <a:xfrm>
            <a:off x="7819967" y="1384756"/>
            <a:ext cx="460383" cy="215444"/>
          </a:xfrm>
          <a:prstGeom prst="rect">
            <a:avLst/>
          </a:prstGeom>
        </p:spPr>
        <p:txBody>
          <a:bodyPr wrap="none">
            <a:spAutoFit/>
          </a:bodyPr>
          <a:lstStyle/>
          <a:p>
            <a:pPr algn="ctr"/>
            <a:r>
              <a:rPr lang="es-ES_tradnl" sz="800" dirty="0" smtClean="0">
                <a:solidFill>
                  <a:schemeClr val="tx1">
                    <a:lumMod val="90000"/>
                    <a:lumOff val="10000"/>
                  </a:schemeClr>
                </a:solidFill>
              </a:rPr>
              <a:t>A: 2%</a:t>
            </a:r>
            <a:endParaRPr lang="en-US" sz="800" dirty="0" smtClean="0">
              <a:solidFill>
                <a:schemeClr val="tx1">
                  <a:lumMod val="90000"/>
                  <a:lumOff val="10000"/>
                </a:schemeClr>
              </a:solidFill>
            </a:endParaRPr>
          </a:p>
        </p:txBody>
      </p:sp>
      <p:sp>
        <p:nvSpPr>
          <p:cNvPr id="110" name="Rectangle 109"/>
          <p:cNvSpPr/>
          <p:nvPr/>
        </p:nvSpPr>
        <p:spPr>
          <a:xfrm>
            <a:off x="7791113" y="2603956"/>
            <a:ext cx="518092" cy="215444"/>
          </a:xfrm>
          <a:prstGeom prst="rect">
            <a:avLst/>
          </a:prstGeom>
        </p:spPr>
        <p:txBody>
          <a:bodyPr wrap="none">
            <a:spAutoFit/>
          </a:bodyPr>
          <a:lstStyle/>
          <a:p>
            <a:pPr algn="ctr"/>
            <a:r>
              <a:rPr lang="es-ES_tradnl" sz="800" dirty="0" smtClean="0">
                <a:solidFill>
                  <a:schemeClr val="tx1">
                    <a:lumMod val="90000"/>
                    <a:lumOff val="10000"/>
                  </a:schemeClr>
                </a:solidFill>
              </a:rPr>
              <a:t>A: 22%</a:t>
            </a:r>
            <a:endParaRPr lang="en-US" sz="800" dirty="0" smtClean="0">
              <a:solidFill>
                <a:schemeClr val="tx1">
                  <a:lumMod val="90000"/>
                  <a:lumOff val="10000"/>
                </a:schemeClr>
              </a:solidFill>
            </a:endParaRPr>
          </a:p>
        </p:txBody>
      </p:sp>
      <p:cxnSp>
        <p:nvCxnSpPr>
          <p:cNvPr id="135" name="Straight Arrow Connector 134"/>
          <p:cNvCxnSpPr/>
          <p:nvPr/>
        </p:nvCxnSpPr>
        <p:spPr bwMode="auto">
          <a:xfrm flipV="1">
            <a:off x="4953000" y="3200400"/>
            <a:ext cx="152400" cy="7620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136" name="Straight Arrow Connector 135"/>
          <p:cNvCxnSpPr/>
          <p:nvPr/>
        </p:nvCxnSpPr>
        <p:spPr bwMode="auto">
          <a:xfrm>
            <a:off x="4971489" y="3810000"/>
            <a:ext cx="133911" cy="15240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
        <p:nvSpPr>
          <p:cNvPr id="138" name="TextBox 137"/>
          <p:cNvSpPr txBox="1"/>
          <p:nvPr/>
        </p:nvSpPr>
        <p:spPr>
          <a:xfrm>
            <a:off x="5038445" y="3426023"/>
            <a:ext cx="1032655" cy="276999"/>
          </a:xfrm>
          <a:prstGeom prst="rect">
            <a:avLst/>
          </a:prstGeom>
          <a:noFill/>
        </p:spPr>
        <p:txBody>
          <a:bodyPr wrap="none" rtlCol="0">
            <a:spAutoFit/>
          </a:bodyPr>
          <a:lstStyle/>
          <a:p>
            <a:r>
              <a:rPr lang="es-ES_tradnl" sz="1200" b="1" dirty="0" smtClean="0"/>
              <a:t>Producción</a:t>
            </a:r>
            <a:endParaRPr lang="en-US" sz="1200" b="1" dirty="0"/>
          </a:p>
        </p:txBody>
      </p:sp>
      <p:sp>
        <p:nvSpPr>
          <p:cNvPr id="141" name="Rectangle 140"/>
          <p:cNvSpPr/>
          <p:nvPr/>
        </p:nvSpPr>
        <p:spPr>
          <a:xfrm>
            <a:off x="5294925" y="3030379"/>
            <a:ext cx="567784" cy="246221"/>
          </a:xfrm>
          <a:prstGeom prst="rect">
            <a:avLst/>
          </a:prstGeom>
        </p:spPr>
        <p:txBody>
          <a:bodyPr wrap="none">
            <a:spAutoFit/>
          </a:bodyPr>
          <a:lstStyle/>
          <a:p>
            <a:pPr algn="ctr"/>
            <a:r>
              <a:rPr lang="es-ES_tradnl" sz="1000" dirty="0" smtClean="0">
                <a:solidFill>
                  <a:srgbClr val="000000"/>
                </a:solidFill>
              </a:rPr>
              <a:t>R:24%</a:t>
            </a:r>
            <a:endParaRPr lang="en-US" sz="1000" dirty="0" smtClean="0">
              <a:solidFill>
                <a:srgbClr val="000000"/>
              </a:solidFill>
            </a:endParaRPr>
          </a:p>
        </p:txBody>
      </p:sp>
      <p:sp>
        <p:nvSpPr>
          <p:cNvPr id="142" name="Rectangle 141"/>
          <p:cNvSpPr/>
          <p:nvPr/>
        </p:nvSpPr>
        <p:spPr>
          <a:xfrm>
            <a:off x="5277292" y="4097179"/>
            <a:ext cx="603050" cy="246221"/>
          </a:xfrm>
          <a:prstGeom prst="rect">
            <a:avLst/>
          </a:prstGeom>
        </p:spPr>
        <p:txBody>
          <a:bodyPr wrap="none">
            <a:spAutoFit/>
          </a:bodyPr>
          <a:lstStyle/>
          <a:p>
            <a:pPr algn="ctr"/>
            <a:r>
              <a:rPr lang="es-ES_tradnl" sz="1000" dirty="0" smtClean="0">
                <a:solidFill>
                  <a:srgbClr val="000000"/>
                </a:solidFill>
              </a:rPr>
              <a:t>R: 76%</a:t>
            </a:r>
            <a:endParaRPr lang="en-US" sz="1000" dirty="0" smtClean="0">
              <a:solidFill>
                <a:srgbClr val="000000"/>
              </a:solidFill>
            </a:endParaRPr>
          </a:p>
        </p:txBody>
      </p:sp>
      <p:sp>
        <p:nvSpPr>
          <p:cNvPr id="145" name="Rectangle 144"/>
          <p:cNvSpPr/>
          <p:nvPr/>
        </p:nvSpPr>
        <p:spPr>
          <a:xfrm>
            <a:off x="5348626" y="2680156"/>
            <a:ext cx="460382" cy="215444"/>
          </a:xfrm>
          <a:prstGeom prst="rect">
            <a:avLst/>
          </a:prstGeom>
        </p:spPr>
        <p:txBody>
          <a:bodyPr wrap="none">
            <a:spAutoFit/>
          </a:bodyPr>
          <a:lstStyle/>
          <a:p>
            <a:pPr algn="ctr"/>
            <a:r>
              <a:rPr lang="es-ES_tradnl" sz="800" dirty="0" smtClean="0">
                <a:solidFill>
                  <a:schemeClr val="tx1">
                    <a:lumMod val="90000"/>
                    <a:lumOff val="10000"/>
                  </a:schemeClr>
                </a:solidFill>
              </a:rPr>
              <a:t>A: 2%</a:t>
            </a:r>
            <a:endParaRPr lang="en-US" sz="800" dirty="0" smtClean="0">
              <a:solidFill>
                <a:schemeClr val="tx1">
                  <a:lumMod val="90000"/>
                  <a:lumOff val="10000"/>
                </a:schemeClr>
              </a:solidFill>
            </a:endParaRPr>
          </a:p>
        </p:txBody>
      </p:sp>
      <p:sp>
        <p:nvSpPr>
          <p:cNvPr id="146" name="Rectangle 145"/>
          <p:cNvSpPr/>
          <p:nvPr/>
        </p:nvSpPr>
        <p:spPr>
          <a:xfrm>
            <a:off x="5345245" y="3823156"/>
            <a:ext cx="460382" cy="215444"/>
          </a:xfrm>
          <a:prstGeom prst="rect">
            <a:avLst/>
          </a:prstGeom>
        </p:spPr>
        <p:txBody>
          <a:bodyPr wrap="none">
            <a:spAutoFit/>
          </a:bodyPr>
          <a:lstStyle/>
          <a:p>
            <a:pPr algn="ctr"/>
            <a:r>
              <a:rPr lang="es-ES_tradnl" sz="800" dirty="0" smtClean="0">
                <a:solidFill>
                  <a:schemeClr val="tx1">
                    <a:lumMod val="90000"/>
                    <a:lumOff val="10000"/>
                  </a:schemeClr>
                </a:solidFill>
              </a:rPr>
              <a:t>A: 9%</a:t>
            </a:r>
            <a:endParaRPr lang="en-US" sz="800" dirty="0" smtClean="0">
              <a:solidFill>
                <a:schemeClr val="tx1">
                  <a:lumMod val="90000"/>
                  <a:lumOff val="10000"/>
                </a:schemeClr>
              </a:solidFill>
            </a:endParaRPr>
          </a:p>
        </p:txBody>
      </p:sp>
      <p:sp>
        <p:nvSpPr>
          <p:cNvPr id="155" name="TextBox 154"/>
          <p:cNvSpPr txBox="1"/>
          <p:nvPr/>
        </p:nvSpPr>
        <p:spPr>
          <a:xfrm>
            <a:off x="5322497" y="2283023"/>
            <a:ext cx="489045" cy="276999"/>
          </a:xfrm>
          <a:prstGeom prst="rect">
            <a:avLst/>
          </a:prstGeom>
          <a:noFill/>
        </p:spPr>
        <p:txBody>
          <a:bodyPr wrap="none" rtlCol="0">
            <a:spAutoFit/>
          </a:bodyPr>
          <a:lstStyle/>
          <a:p>
            <a:r>
              <a:rPr lang="es-ES_tradnl" sz="1200" b="1" dirty="0" smtClean="0"/>
              <a:t>Test</a:t>
            </a:r>
            <a:endParaRPr lang="en-US" sz="1200" b="1" dirty="0"/>
          </a:p>
        </p:txBody>
      </p:sp>
      <p:cxnSp>
        <p:nvCxnSpPr>
          <p:cNvPr id="158" name="Straight Arrow Connector 157"/>
          <p:cNvCxnSpPr/>
          <p:nvPr/>
        </p:nvCxnSpPr>
        <p:spPr bwMode="auto">
          <a:xfrm flipV="1">
            <a:off x="7467600" y="1905000"/>
            <a:ext cx="185172" cy="7620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159" name="Straight Arrow Connector 158"/>
          <p:cNvCxnSpPr/>
          <p:nvPr/>
        </p:nvCxnSpPr>
        <p:spPr bwMode="auto">
          <a:xfrm>
            <a:off x="7467600" y="2438400"/>
            <a:ext cx="210111" cy="15240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
        <p:nvSpPr>
          <p:cNvPr id="88" name="Oval 87"/>
          <p:cNvSpPr>
            <a:spLocks noChangeAspect="1"/>
          </p:cNvSpPr>
          <p:nvPr/>
        </p:nvSpPr>
        <p:spPr bwMode="auto">
          <a:xfrm>
            <a:off x="5569673" y="2971800"/>
            <a:ext cx="18288" cy="15240"/>
          </a:xfrm>
          <a:prstGeom prst="ellipse">
            <a:avLst/>
          </a:prstGeom>
          <a:solidFill>
            <a:schemeClr val="bg1">
              <a:lumMod val="10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2"/>
              </a:solidFill>
              <a:effectLst/>
              <a:latin typeface="Arial" charset="0"/>
            </a:endParaRPr>
          </a:p>
        </p:txBody>
      </p:sp>
      <p:sp>
        <p:nvSpPr>
          <p:cNvPr id="89" name="Rectangle 88"/>
          <p:cNvSpPr/>
          <p:nvPr/>
        </p:nvSpPr>
        <p:spPr>
          <a:xfrm>
            <a:off x="0" y="1027093"/>
            <a:ext cx="2438400" cy="707886"/>
          </a:xfrm>
          <a:prstGeom prst="rect">
            <a:avLst/>
          </a:prstGeom>
          <a:solidFill>
            <a:schemeClr val="tx2">
              <a:lumMod val="95000"/>
            </a:schemeClr>
          </a:solidFill>
          <a:ln>
            <a:noFill/>
            <a:prstDash val="sysDot"/>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es-ES_tradnl" sz="800" b="1" dirty="0" smtClean="0">
                <a:solidFill>
                  <a:schemeClr val="tx1">
                    <a:lumMod val="90000"/>
                    <a:lumOff val="10000"/>
                  </a:schemeClr>
                </a:solidFill>
              </a:rPr>
              <a:t>A</a:t>
            </a:r>
            <a:r>
              <a:rPr lang="es-ES_tradnl" sz="800" dirty="0" smtClean="0">
                <a:solidFill>
                  <a:schemeClr val="tx1">
                    <a:lumMod val="90000"/>
                    <a:lumOff val="10000"/>
                  </a:schemeClr>
                </a:solidFill>
              </a:rPr>
              <a:t>: Absoluto (con relación a la población total)</a:t>
            </a:r>
          </a:p>
          <a:p>
            <a:endParaRPr lang="es-ES_tradnl" sz="800" b="1" dirty="0" smtClean="0">
              <a:solidFill>
                <a:srgbClr val="000000"/>
              </a:solidFill>
            </a:endParaRPr>
          </a:p>
          <a:p>
            <a:r>
              <a:rPr lang="es-ES_tradnl" sz="800" b="1" dirty="0" smtClean="0">
                <a:solidFill>
                  <a:srgbClr val="000000"/>
                </a:solidFill>
              </a:rPr>
              <a:t>R</a:t>
            </a:r>
            <a:r>
              <a:rPr lang="es-ES_tradnl" sz="800" dirty="0" smtClean="0">
                <a:solidFill>
                  <a:srgbClr val="000000"/>
                </a:solidFill>
              </a:rPr>
              <a:t>: Relativo ( Con relación al filtro anterior)</a:t>
            </a:r>
          </a:p>
          <a:p>
            <a:endParaRPr lang="es-ES_tradnl" sz="800" dirty="0" smtClean="0">
              <a:solidFill>
                <a:schemeClr val="tx1">
                  <a:lumMod val="90000"/>
                  <a:lumOff val="10000"/>
                </a:schemeClr>
              </a:solidFill>
            </a:endParaRPr>
          </a:p>
          <a:p>
            <a:r>
              <a:rPr lang="es-ES_tradnl" sz="800" dirty="0" smtClean="0">
                <a:solidFill>
                  <a:schemeClr val="tx1">
                    <a:lumMod val="90000"/>
                    <a:lumOff val="10000"/>
                  </a:schemeClr>
                </a:solidFill>
              </a:rPr>
              <a:t>Tamaño de las bolas escalable / valor absoluto</a:t>
            </a:r>
            <a:endParaRPr lang="en-US" sz="800" dirty="0"/>
          </a:p>
        </p:txBody>
      </p:sp>
      <p:sp>
        <p:nvSpPr>
          <p:cNvPr id="95" name="Oval 94"/>
          <p:cNvSpPr>
            <a:spLocks noChangeAspect="1"/>
          </p:cNvSpPr>
          <p:nvPr/>
        </p:nvSpPr>
        <p:spPr bwMode="auto">
          <a:xfrm>
            <a:off x="4484437" y="3505201"/>
            <a:ext cx="87563" cy="72969"/>
          </a:xfrm>
          <a:prstGeom prst="ellipse">
            <a:avLst/>
          </a:prstGeom>
          <a:solidFill>
            <a:schemeClr val="bg1">
              <a:lumMod val="10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2"/>
              </a:solidFill>
              <a:effectLst/>
              <a:latin typeface="Arial" charset="0"/>
            </a:endParaRPr>
          </a:p>
        </p:txBody>
      </p:sp>
      <p:sp>
        <p:nvSpPr>
          <p:cNvPr id="96" name="Oval 95"/>
          <p:cNvSpPr>
            <a:spLocks noChangeAspect="1"/>
          </p:cNvSpPr>
          <p:nvPr/>
        </p:nvSpPr>
        <p:spPr bwMode="auto">
          <a:xfrm>
            <a:off x="5572252" y="4059344"/>
            <a:ext cx="66548" cy="55456"/>
          </a:xfrm>
          <a:prstGeom prst="ellipse">
            <a:avLst/>
          </a:prstGeom>
          <a:solidFill>
            <a:schemeClr val="bg1">
              <a:lumMod val="10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2"/>
              </a:solidFill>
              <a:effectLst/>
              <a:latin typeface="Arial" charset="0"/>
            </a:endParaRPr>
          </a:p>
        </p:txBody>
      </p:sp>
      <p:sp>
        <p:nvSpPr>
          <p:cNvPr id="108" name="Oval 107"/>
          <p:cNvSpPr>
            <a:spLocks noChangeAspect="1"/>
          </p:cNvSpPr>
          <p:nvPr/>
        </p:nvSpPr>
        <p:spPr bwMode="auto">
          <a:xfrm>
            <a:off x="8062821" y="1664418"/>
            <a:ext cx="14379" cy="11982"/>
          </a:xfrm>
          <a:prstGeom prst="ellipse">
            <a:avLst/>
          </a:prstGeom>
          <a:solidFill>
            <a:schemeClr val="bg1">
              <a:lumMod val="10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lumMod val="10000"/>
                </a:schemeClr>
              </a:solidFill>
              <a:effectLst/>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2000"/>
                                        <p:tgtEl>
                                          <p:spTgt spid="17"/>
                                        </p:tgtEl>
                                      </p:cBhvr>
                                    </p:animEffect>
                                  </p:childTnLst>
                                </p:cTn>
                              </p:par>
                              <p:par>
                                <p:cTn id="8" presetID="10" presetClass="entr" presetSubtype="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2000"/>
                                        <p:tgtEl>
                                          <p:spTgt spid="1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2000"/>
                                        <p:tgtEl>
                                          <p:spTgt spid="2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fade">
                                      <p:cBhvr>
                                        <p:cTn id="16" dur="2000"/>
                                        <p:tgtEl>
                                          <p:spTgt spid="4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fade">
                                      <p:cBhvr>
                                        <p:cTn id="19" dur="2000"/>
                                        <p:tgtEl>
                                          <p:spTgt spid="4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6"/>
                                        </p:tgtEl>
                                        <p:attrNameLst>
                                          <p:attrName>style.visibility</p:attrName>
                                        </p:attrNameLst>
                                      </p:cBhvr>
                                      <p:to>
                                        <p:strVal val="visible"/>
                                      </p:to>
                                    </p:set>
                                    <p:animEffect transition="in" filter="fade">
                                      <p:cBhvr>
                                        <p:cTn id="22" dur="2000"/>
                                        <p:tgtEl>
                                          <p:spTgt spid="5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fade">
                                      <p:cBhvr>
                                        <p:cTn id="25" dur="2000"/>
                                        <p:tgtEl>
                                          <p:spTgt spid="3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72"/>
                                        </p:tgtEl>
                                        <p:attrNameLst>
                                          <p:attrName>style.visibility</p:attrName>
                                        </p:attrNameLst>
                                      </p:cBhvr>
                                      <p:to>
                                        <p:strVal val="visible"/>
                                      </p:to>
                                    </p:set>
                                    <p:animEffect transition="in" filter="fade">
                                      <p:cBhvr>
                                        <p:cTn id="28" dur="2000"/>
                                        <p:tgtEl>
                                          <p:spTgt spid="7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86"/>
                                        </p:tgtEl>
                                        <p:attrNameLst>
                                          <p:attrName>style.visibility</p:attrName>
                                        </p:attrNameLst>
                                      </p:cBhvr>
                                      <p:to>
                                        <p:strVal val="visible"/>
                                      </p:to>
                                    </p:set>
                                    <p:animEffect transition="in" filter="fade">
                                      <p:cBhvr>
                                        <p:cTn id="31" dur="2000"/>
                                        <p:tgtEl>
                                          <p:spTgt spid="86"/>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7"/>
                                        </p:tgtEl>
                                        <p:attrNameLst>
                                          <p:attrName>style.visibility</p:attrName>
                                        </p:attrNameLst>
                                      </p:cBhvr>
                                      <p:to>
                                        <p:strVal val="visible"/>
                                      </p:to>
                                    </p:set>
                                    <p:animEffect transition="in" filter="fade">
                                      <p:cBhvr>
                                        <p:cTn id="36" dur="2000"/>
                                        <p:tgtEl>
                                          <p:spTgt spid="6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71"/>
                                        </p:tgtEl>
                                        <p:attrNameLst>
                                          <p:attrName>style.visibility</p:attrName>
                                        </p:attrNameLst>
                                      </p:cBhvr>
                                      <p:to>
                                        <p:strVal val="visible"/>
                                      </p:to>
                                    </p:set>
                                    <p:animEffect transition="in" filter="fade">
                                      <p:cBhvr>
                                        <p:cTn id="39" dur="2000"/>
                                        <p:tgtEl>
                                          <p:spTgt spid="71"/>
                                        </p:tgtEl>
                                      </p:cBhvr>
                                    </p:animEffect>
                                  </p:childTnLst>
                                </p:cTn>
                              </p:par>
                              <p:par>
                                <p:cTn id="40" presetID="10" presetClass="entr" presetSubtype="0" fill="hold" nodeType="with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2000"/>
                                        <p:tgtEl>
                                          <p:spTgt spid="21"/>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0"/>
                                        </p:tgtEl>
                                        <p:attrNameLst>
                                          <p:attrName>style.visibility</p:attrName>
                                        </p:attrNameLst>
                                      </p:cBhvr>
                                      <p:to>
                                        <p:strVal val="visible"/>
                                      </p:to>
                                    </p:set>
                                    <p:animEffect transition="in" filter="fade">
                                      <p:cBhvr>
                                        <p:cTn id="45" dur="2000"/>
                                        <p:tgtEl>
                                          <p:spTgt spid="30"/>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4"/>
                                        </p:tgtEl>
                                        <p:attrNameLst>
                                          <p:attrName>style.visibility</p:attrName>
                                        </p:attrNameLst>
                                      </p:cBhvr>
                                      <p:to>
                                        <p:strVal val="visible"/>
                                      </p:to>
                                    </p:set>
                                    <p:animEffect transition="in" filter="fade">
                                      <p:cBhvr>
                                        <p:cTn id="48" dur="2000"/>
                                        <p:tgtEl>
                                          <p:spTgt spid="34"/>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45"/>
                                        </p:tgtEl>
                                        <p:attrNameLst>
                                          <p:attrName>style.visibility</p:attrName>
                                        </p:attrNameLst>
                                      </p:cBhvr>
                                      <p:to>
                                        <p:strVal val="visible"/>
                                      </p:to>
                                    </p:set>
                                    <p:animEffect transition="in" filter="fade">
                                      <p:cBhvr>
                                        <p:cTn id="51" dur="2000"/>
                                        <p:tgtEl>
                                          <p:spTgt spid="45"/>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48"/>
                                        </p:tgtEl>
                                        <p:attrNameLst>
                                          <p:attrName>style.visibility</p:attrName>
                                        </p:attrNameLst>
                                      </p:cBhvr>
                                      <p:to>
                                        <p:strVal val="visible"/>
                                      </p:to>
                                    </p:set>
                                    <p:animEffect transition="in" filter="fade">
                                      <p:cBhvr>
                                        <p:cTn id="54" dur="2000"/>
                                        <p:tgtEl>
                                          <p:spTgt spid="48"/>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fade">
                                      <p:cBhvr>
                                        <p:cTn id="57" dur="2000"/>
                                        <p:tgtEl>
                                          <p:spTgt spid="52"/>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55"/>
                                        </p:tgtEl>
                                        <p:attrNameLst>
                                          <p:attrName>style.visibility</p:attrName>
                                        </p:attrNameLst>
                                      </p:cBhvr>
                                      <p:to>
                                        <p:strVal val="visible"/>
                                      </p:to>
                                    </p:set>
                                    <p:animEffect transition="in" filter="fade">
                                      <p:cBhvr>
                                        <p:cTn id="60" dur="2000"/>
                                        <p:tgtEl>
                                          <p:spTgt spid="55"/>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77"/>
                                        </p:tgtEl>
                                        <p:attrNameLst>
                                          <p:attrName>style.visibility</p:attrName>
                                        </p:attrNameLst>
                                      </p:cBhvr>
                                      <p:to>
                                        <p:strVal val="visible"/>
                                      </p:to>
                                    </p:set>
                                    <p:animEffect transition="in" filter="fade">
                                      <p:cBhvr>
                                        <p:cTn id="63" dur="2000"/>
                                        <p:tgtEl>
                                          <p:spTgt spid="77"/>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78"/>
                                        </p:tgtEl>
                                        <p:attrNameLst>
                                          <p:attrName>style.visibility</p:attrName>
                                        </p:attrNameLst>
                                      </p:cBhvr>
                                      <p:to>
                                        <p:strVal val="visible"/>
                                      </p:to>
                                    </p:set>
                                    <p:animEffect transition="in" filter="fade">
                                      <p:cBhvr>
                                        <p:cTn id="66" dur="2000"/>
                                        <p:tgtEl>
                                          <p:spTgt spid="78"/>
                                        </p:tgtEl>
                                      </p:cBhvr>
                                    </p:animEffect>
                                  </p:childTnLst>
                                </p:cTn>
                              </p:par>
                              <p:par>
                                <p:cTn id="67" presetID="10" presetClass="entr" presetSubtype="0" fill="hold" nodeType="with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fade">
                                      <p:cBhvr>
                                        <p:cTn id="69" dur="2000"/>
                                        <p:tgtEl>
                                          <p:spTgt spid="25"/>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100"/>
                                        </p:tgtEl>
                                        <p:attrNameLst>
                                          <p:attrName>style.visibility</p:attrName>
                                        </p:attrNameLst>
                                      </p:cBhvr>
                                      <p:to>
                                        <p:strVal val="visible"/>
                                      </p:to>
                                    </p:set>
                                    <p:animEffect transition="in" filter="fade">
                                      <p:cBhvr>
                                        <p:cTn id="74" dur="2000"/>
                                        <p:tgtEl>
                                          <p:spTgt spid="100"/>
                                        </p:tgtEl>
                                      </p:cBhvr>
                                    </p:animEffect>
                                  </p:childTnLst>
                                </p:cTn>
                              </p:par>
                              <p:par>
                                <p:cTn id="75" presetID="10" presetClass="entr" presetSubtype="0" fill="hold" nodeType="withEffect">
                                  <p:stCondLst>
                                    <p:cond delay="0"/>
                                  </p:stCondLst>
                                  <p:childTnLst>
                                    <p:set>
                                      <p:cBhvr>
                                        <p:cTn id="76" dur="1" fill="hold">
                                          <p:stCondLst>
                                            <p:cond delay="0"/>
                                          </p:stCondLst>
                                        </p:cTn>
                                        <p:tgtEl>
                                          <p:spTgt spid="92"/>
                                        </p:tgtEl>
                                        <p:attrNameLst>
                                          <p:attrName>style.visibility</p:attrName>
                                        </p:attrNameLst>
                                      </p:cBhvr>
                                      <p:to>
                                        <p:strVal val="visible"/>
                                      </p:to>
                                    </p:set>
                                    <p:animEffect transition="in" filter="fade">
                                      <p:cBhvr>
                                        <p:cTn id="77" dur="2000"/>
                                        <p:tgtEl>
                                          <p:spTgt spid="92"/>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94"/>
                                        </p:tgtEl>
                                        <p:attrNameLst>
                                          <p:attrName>style.visibility</p:attrName>
                                        </p:attrNameLst>
                                      </p:cBhvr>
                                      <p:to>
                                        <p:strVal val="visible"/>
                                      </p:to>
                                    </p:set>
                                    <p:animEffect transition="in" filter="fade">
                                      <p:cBhvr>
                                        <p:cTn id="80" dur="2000"/>
                                        <p:tgtEl>
                                          <p:spTgt spid="94"/>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98"/>
                                        </p:tgtEl>
                                        <p:attrNameLst>
                                          <p:attrName>style.visibility</p:attrName>
                                        </p:attrNameLst>
                                      </p:cBhvr>
                                      <p:to>
                                        <p:strVal val="visible"/>
                                      </p:to>
                                    </p:set>
                                    <p:animEffect transition="in" filter="fade">
                                      <p:cBhvr>
                                        <p:cTn id="83" dur="2000"/>
                                        <p:tgtEl>
                                          <p:spTgt spid="98"/>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63"/>
                                        </p:tgtEl>
                                        <p:attrNameLst>
                                          <p:attrName>style.visibility</p:attrName>
                                        </p:attrNameLst>
                                      </p:cBhvr>
                                      <p:to>
                                        <p:strVal val="visible"/>
                                      </p:to>
                                    </p:set>
                                    <p:animEffect transition="in" filter="fade">
                                      <p:cBhvr>
                                        <p:cTn id="86" dur="2000"/>
                                        <p:tgtEl>
                                          <p:spTgt spid="63"/>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82"/>
                                        </p:tgtEl>
                                        <p:attrNameLst>
                                          <p:attrName>style.visibility</p:attrName>
                                        </p:attrNameLst>
                                      </p:cBhvr>
                                      <p:to>
                                        <p:strVal val="visible"/>
                                      </p:to>
                                    </p:set>
                                    <p:animEffect transition="in" filter="fade">
                                      <p:cBhvr>
                                        <p:cTn id="89" dur="2000"/>
                                        <p:tgtEl>
                                          <p:spTgt spid="82"/>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99"/>
                                        </p:tgtEl>
                                        <p:attrNameLst>
                                          <p:attrName>style.visibility</p:attrName>
                                        </p:attrNameLst>
                                      </p:cBhvr>
                                      <p:to>
                                        <p:strVal val="visible"/>
                                      </p:to>
                                    </p:set>
                                    <p:animEffect transition="in" filter="fade">
                                      <p:cBhvr>
                                        <p:cTn id="92" dur="2000"/>
                                        <p:tgtEl>
                                          <p:spTgt spid="99"/>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93"/>
                                        </p:tgtEl>
                                        <p:attrNameLst>
                                          <p:attrName>style.visibility</p:attrName>
                                        </p:attrNameLst>
                                      </p:cBhvr>
                                      <p:to>
                                        <p:strVal val="visible"/>
                                      </p:to>
                                    </p:set>
                                    <p:animEffect transition="in" filter="fade">
                                      <p:cBhvr>
                                        <p:cTn id="95" dur="2000"/>
                                        <p:tgtEl>
                                          <p:spTgt spid="93"/>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97"/>
                                        </p:tgtEl>
                                        <p:attrNameLst>
                                          <p:attrName>style.visibility</p:attrName>
                                        </p:attrNameLst>
                                      </p:cBhvr>
                                      <p:to>
                                        <p:strVal val="visible"/>
                                      </p:to>
                                    </p:set>
                                    <p:animEffect transition="in" filter="fade">
                                      <p:cBhvr>
                                        <p:cTn id="98" dur="2000"/>
                                        <p:tgtEl>
                                          <p:spTgt spid="97"/>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62"/>
                                        </p:tgtEl>
                                        <p:attrNameLst>
                                          <p:attrName>style.visibility</p:attrName>
                                        </p:attrNameLst>
                                      </p:cBhvr>
                                      <p:to>
                                        <p:strVal val="visible"/>
                                      </p:to>
                                    </p:set>
                                    <p:animEffect transition="in" filter="fade">
                                      <p:cBhvr>
                                        <p:cTn id="101" dur="2000"/>
                                        <p:tgtEl>
                                          <p:spTgt spid="62"/>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81"/>
                                        </p:tgtEl>
                                        <p:attrNameLst>
                                          <p:attrName>style.visibility</p:attrName>
                                        </p:attrNameLst>
                                      </p:cBhvr>
                                      <p:to>
                                        <p:strVal val="visible"/>
                                      </p:to>
                                    </p:set>
                                    <p:animEffect transition="in" filter="fade">
                                      <p:cBhvr>
                                        <p:cTn id="104" dur="2000"/>
                                        <p:tgtEl>
                                          <p:spTgt spid="81"/>
                                        </p:tgtEl>
                                      </p:cBhvr>
                                    </p:animEffect>
                                  </p:childTnLst>
                                </p:cTn>
                              </p:par>
                              <p:par>
                                <p:cTn id="105" presetID="10" presetClass="entr" presetSubtype="0" fill="hold" nodeType="withEffect">
                                  <p:stCondLst>
                                    <p:cond delay="0"/>
                                  </p:stCondLst>
                                  <p:childTnLst>
                                    <p:set>
                                      <p:cBhvr>
                                        <p:cTn id="106" dur="1" fill="hold">
                                          <p:stCondLst>
                                            <p:cond delay="0"/>
                                          </p:stCondLst>
                                        </p:cTn>
                                        <p:tgtEl>
                                          <p:spTgt spid="91"/>
                                        </p:tgtEl>
                                        <p:attrNameLst>
                                          <p:attrName>style.visibility</p:attrName>
                                        </p:attrNameLst>
                                      </p:cBhvr>
                                      <p:to>
                                        <p:strVal val="visible"/>
                                      </p:to>
                                    </p:set>
                                    <p:animEffect transition="in" filter="fade">
                                      <p:cBhvr>
                                        <p:cTn id="107" dur="2000"/>
                                        <p:tgtEl>
                                          <p:spTgt spid="91"/>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66"/>
                                        </p:tgtEl>
                                        <p:attrNameLst>
                                          <p:attrName>style.visibility</p:attrName>
                                        </p:attrNameLst>
                                      </p:cBhvr>
                                      <p:to>
                                        <p:strVal val="visible"/>
                                      </p:to>
                                    </p:set>
                                    <p:animEffect transition="in" filter="fade">
                                      <p:cBhvr>
                                        <p:cTn id="112" dur="2000"/>
                                        <p:tgtEl>
                                          <p:spTgt spid="66"/>
                                        </p:tgtEl>
                                      </p:cBhvr>
                                    </p:animEffect>
                                  </p:childTnLst>
                                </p:cTn>
                              </p:par>
                              <p:par>
                                <p:cTn id="113" presetID="10" presetClass="entr" presetSubtype="0" fill="hold" nodeType="withEffect">
                                  <p:stCondLst>
                                    <p:cond delay="0"/>
                                  </p:stCondLst>
                                  <p:childTnLst>
                                    <p:set>
                                      <p:cBhvr>
                                        <p:cTn id="114" dur="1" fill="hold">
                                          <p:stCondLst>
                                            <p:cond delay="0"/>
                                          </p:stCondLst>
                                        </p:cTn>
                                        <p:tgtEl>
                                          <p:spTgt spid="22"/>
                                        </p:tgtEl>
                                        <p:attrNameLst>
                                          <p:attrName>style.visibility</p:attrName>
                                        </p:attrNameLst>
                                      </p:cBhvr>
                                      <p:to>
                                        <p:strVal val="visible"/>
                                      </p:to>
                                    </p:set>
                                    <p:animEffect transition="in" filter="fade">
                                      <p:cBhvr>
                                        <p:cTn id="115" dur="2000"/>
                                        <p:tgtEl>
                                          <p:spTgt spid="22"/>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31"/>
                                        </p:tgtEl>
                                        <p:attrNameLst>
                                          <p:attrName>style.visibility</p:attrName>
                                        </p:attrNameLst>
                                      </p:cBhvr>
                                      <p:to>
                                        <p:strVal val="visible"/>
                                      </p:to>
                                    </p:set>
                                    <p:animEffect transition="in" filter="fade">
                                      <p:cBhvr>
                                        <p:cTn id="118" dur="2000"/>
                                        <p:tgtEl>
                                          <p:spTgt spid="31"/>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46"/>
                                        </p:tgtEl>
                                        <p:attrNameLst>
                                          <p:attrName>style.visibility</p:attrName>
                                        </p:attrNameLst>
                                      </p:cBhvr>
                                      <p:to>
                                        <p:strVal val="visible"/>
                                      </p:to>
                                    </p:set>
                                    <p:animEffect transition="in" filter="fade">
                                      <p:cBhvr>
                                        <p:cTn id="121" dur="2000"/>
                                        <p:tgtEl>
                                          <p:spTgt spid="46"/>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53"/>
                                        </p:tgtEl>
                                        <p:attrNameLst>
                                          <p:attrName>style.visibility</p:attrName>
                                        </p:attrNameLst>
                                      </p:cBhvr>
                                      <p:to>
                                        <p:strVal val="visible"/>
                                      </p:to>
                                    </p:set>
                                    <p:animEffect transition="in" filter="fade">
                                      <p:cBhvr>
                                        <p:cTn id="124" dur="2000"/>
                                        <p:tgtEl>
                                          <p:spTgt spid="53"/>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79"/>
                                        </p:tgtEl>
                                        <p:attrNameLst>
                                          <p:attrName>style.visibility</p:attrName>
                                        </p:attrNameLst>
                                      </p:cBhvr>
                                      <p:to>
                                        <p:strVal val="visible"/>
                                      </p:to>
                                    </p:set>
                                    <p:animEffect transition="in" filter="fade">
                                      <p:cBhvr>
                                        <p:cTn id="127" dur="2000"/>
                                        <p:tgtEl>
                                          <p:spTgt spid="79"/>
                                        </p:tgtEl>
                                      </p:cBhvr>
                                    </p:animEffect>
                                  </p:childTnLst>
                                </p:cTn>
                              </p:par>
                              <p:par>
                                <p:cTn id="128" presetID="10" presetClass="entr" presetSubtype="0" fill="hold" nodeType="withEffect">
                                  <p:stCondLst>
                                    <p:cond delay="0"/>
                                  </p:stCondLst>
                                  <p:childTnLst>
                                    <p:set>
                                      <p:cBhvr>
                                        <p:cTn id="129" dur="1" fill="hold">
                                          <p:stCondLst>
                                            <p:cond delay="0"/>
                                          </p:stCondLst>
                                        </p:cTn>
                                        <p:tgtEl>
                                          <p:spTgt spid="26"/>
                                        </p:tgtEl>
                                        <p:attrNameLst>
                                          <p:attrName>style.visibility</p:attrName>
                                        </p:attrNameLst>
                                      </p:cBhvr>
                                      <p:to>
                                        <p:strVal val="visible"/>
                                      </p:to>
                                    </p:set>
                                    <p:animEffect transition="in" filter="fade">
                                      <p:cBhvr>
                                        <p:cTn id="130" dur="2000"/>
                                        <p:tgtEl>
                                          <p:spTgt spid="26"/>
                                        </p:tgtEl>
                                      </p:cBhvr>
                                    </p:animEffect>
                                  </p:childTnLst>
                                </p:cTn>
                              </p:par>
                              <p:par>
                                <p:cTn id="131" presetID="10" presetClass="entr" presetSubtype="0" fill="hold" grpId="0" nodeType="withEffect">
                                  <p:stCondLst>
                                    <p:cond delay="0"/>
                                  </p:stCondLst>
                                  <p:childTnLst>
                                    <p:set>
                                      <p:cBhvr>
                                        <p:cTn id="132" dur="1" fill="hold">
                                          <p:stCondLst>
                                            <p:cond delay="0"/>
                                          </p:stCondLst>
                                        </p:cTn>
                                        <p:tgtEl>
                                          <p:spTgt spid="32"/>
                                        </p:tgtEl>
                                        <p:attrNameLst>
                                          <p:attrName>style.visibility</p:attrName>
                                        </p:attrNameLst>
                                      </p:cBhvr>
                                      <p:to>
                                        <p:strVal val="visible"/>
                                      </p:to>
                                    </p:set>
                                    <p:animEffect transition="in" filter="fade">
                                      <p:cBhvr>
                                        <p:cTn id="133" dur="2000"/>
                                        <p:tgtEl>
                                          <p:spTgt spid="32"/>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80"/>
                                        </p:tgtEl>
                                        <p:attrNameLst>
                                          <p:attrName>style.visibility</p:attrName>
                                        </p:attrNameLst>
                                      </p:cBhvr>
                                      <p:to>
                                        <p:strVal val="visible"/>
                                      </p:to>
                                    </p:set>
                                    <p:animEffect transition="in" filter="fade">
                                      <p:cBhvr>
                                        <p:cTn id="136" dur="2000"/>
                                        <p:tgtEl>
                                          <p:spTgt spid="80"/>
                                        </p:tgtEl>
                                      </p:cBhvr>
                                    </p:animEffect>
                                  </p:childTnLst>
                                </p:cTn>
                              </p:par>
                              <p:par>
                                <p:cTn id="137" presetID="10" presetClass="entr" presetSubtype="0" fill="hold" grpId="0" nodeType="withEffect">
                                  <p:stCondLst>
                                    <p:cond delay="0"/>
                                  </p:stCondLst>
                                  <p:childTnLst>
                                    <p:set>
                                      <p:cBhvr>
                                        <p:cTn id="138" dur="1" fill="hold">
                                          <p:stCondLst>
                                            <p:cond delay="0"/>
                                          </p:stCondLst>
                                        </p:cTn>
                                        <p:tgtEl>
                                          <p:spTgt spid="95"/>
                                        </p:tgtEl>
                                        <p:attrNameLst>
                                          <p:attrName>style.visibility</p:attrName>
                                        </p:attrNameLst>
                                      </p:cBhvr>
                                      <p:to>
                                        <p:strVal val="visible"/>
                                      </p:to>
                                    </p:set>
                                    <p:animEffect transition="in" filter="fade">
                                      <p:cBhvr>
                                        <p:cTn id="139" dur="2000"/>
                                        <p:tgtEl>
                                          <p:spTgt spid="95"/>
                                        </p:tgtEl>
                                      </p:cBhvr>
                                    </p:animEffect>
                                  </p:childTnLst>
                                </p:cTn>
                              </p:par>
                              <p:par>
                                <p:cTn id="140" presetID="10" presetClass="entr" presetSubtype="0" fill="hold" grpId="0" nodeType="withEffect">
                                  <p:stCondLst>
                                    <p:cond delay="0"/>
                                  </p:stCondLst>
                                  <p:childTnLst>
                                    <p:set>
                                      <p:cBhvr>
                                        <p:cTn id="141" dur="1" fill="hold">
                                          <p:stCondLst>
                                            <p:cond delay="0"/>
                                          </p:stCondLst>
                                        </p:cTn>
                                        <p:tgtEl>
                                          <p:spTgt spid="73"/>
                                        </p:tgtEl>
                                        <p:attrNameLst>
                                          <p:attrName>style.visibility</p:attrName>
                                        </p:attrNameLst>
                                      </p:cBhvr>
                                      <p:to>
                                        <p:strVal val="visible"/>
                                      </p:to>
                                    </p:set>
                                    <p:animEffect transition="in" filter="fade">
                                      <p:cBhvr>
                                        <p:cTn id="142" dur="2000"/>
                                        <p:tgtEl>
                                          <p:spTgt spid="73"/>
                                        </p:tgtEl>
                                      </p:cBhvr>
                                    </p:animEffect>
                                  </p:childTnLst>
                                </p:cTn>
                              </p:par>
                              <p:par>
                                <p:cTn id="143" presetID="10" presetClass="entr" presetSubtype="0" fill="hold" grpId="0" nodeType="withEffect">
                                  <p:stCondLst>
                                    <p:cond delay="0"/>
                                  </p:stCondLst>
                                  <p:childTnLst>
                                    <p:set>
                                      <p:cBhvr>
                                        <p:cTn id="144" dur="1" fill="hold">
                                          <p:stCondLst>
                                            <p:cond delay="0"/>
                                          </p:stCondLst>
                                        </p:cTn>
                                        <p:tgtEl>
                                          <p:spTgt spid="54"/>
                                        </p:tgtEl>
                                        <p:attrNameLst>
                                          <p:attrName>style.visibility</p:attrName>
                                        </p:attrNameLst>
                                      </p:cBhvr>
                                      <p:to>
                                        <p:strVal val="visible"/>
                                      </p:to>
                                    </p:set>
                                    <p:animEffect transition="in" filter="fade">
                                      <p:cBhvr>
                                        <p:cTn id="145" dur="2000"/>
                                        <p:tgtEl>
                                          <p:spTgt spid="54"/>
                                        </p:tgtEl>
                                      </p:cBhvr>
                                    </p:animEffect>
                                  </p:childTnLst>
                                </p:cTn>
                              </p:par>
                            </p:childTnLst>
                          </p:cTn>
                        </p:par>
                      </p:childTnLst>
                    </p:cTn>
                  </p:par>
                  <p:par>
                    <p:cTn id="146" fill="hold">
                      <p:stCondLst>
                        <p:cond delay="indefinite"/>
                      </p:stCondLst>
                      <p:childTnLst>
                        <p:par>
                          <p:cTn id="147" fill="hold">
                            <p:stCondLst>
                              <p:cond delay="0"/>
                            </p:stCondLst>
                            <p:childTnLst>
                              <p:par>
                                <p:cTn id="148" presetID="10" presetClass="entr" presetSubtype="0" fill="hold" grpId="0" nodeType="clickEffect">
                                  <p:stCondLst>
                                    <p:cond delay="0"/>
                                  </p:stCondLst>
                                  <p:childTnLst>
                                    <p:set>
                                      <p:cBhvr>
                                        <p:cTn id="149" dur="1" fill="hold">
                                          <p:stCondLst>
                                            <p:cond delay="0"/>
                                          </p:stCondLst>
                                        </p:cTn>
                                        <p:tgtEl>
                                          <p:spTgt spid="106"/>
                                        </p:tgtEl>
                                        <p:attrNameLst>
                                          <p:attrName>style.visibility</p:attrName>
                                        </p:attrNameLst>
                                      </p:cBhvr>
                                      <p:to>
                                        <p:strVal val="visible"/>
                                      </p:to>
                                    </p:set>
                                    <p:animEffect transition="in" filter="fade">
                                      <p:cBhvr>
                                        <p:cTn id="150" dur="2000"/>
                                        <p:tgtEl>
                                          <p:spTgt spid="106"/>
                                        </p:tgtEl>
                                      </p:cBhvr>
                                    </p:animEffect>
                                  </p:childTnLst>
                                </p:cTn>
                              </p:par>
                              <p:par>
                                <p:cTn id="151" presetID="10" presetClass="entr" presetSubtype="0" fill="hold" grpId="0" nodeType="withEffect">
                                  <p:stCondLst>
                                    <p:cond delay="0"/>
                                  </p:stCondLst>
                                  <p:childTnLst>
                                    <p:set>
                                      <p:cBhvr>
                                        <p:cTn id="152" dur="1" fill="hold">
                                          <p:stCondLst>
                                            <p:cond delay="0"/>
                                          </p:stCondLst>
                                        </p:cTn>
                                        <p:tgtEl>
                                          <p:spTgt spid="107"/>
                                        </p:tgtEl>
                                        <p:attrNameLst>
                                          <p:attrName>style.visibility</p:attrName>
                                        </p:attrNameLst>
                                      </p:cBhvr>
                                      <p:to>
                                        <p:strVal val="visible"/>
                                      </p:to>
                                    </p:set>
                                    <p:animEffect transition="in" filter="fade">
                                      <p:cBhvr>
                                        <p:cTn id="153" dur="2000"/>
                                        <p:tgtEl>
                                          <p:spTgt spid="107"/>
                                        </p:tgtEl>
                                      </p:cBhvr>
                                    </p:animEffect>
                                  </p:childTnLst>
                                </p:cTn>
                              </p:par>
                              <p:par>
                                <p:cTn id="154" presetID="10" presetClass="entr" presetSubtype="0" fill="hold" grpId="0" nodeType="withEffect">
                                  <p:stCondLst>
                                    <p:cond delay="0"/>
                                  </p:stCondLst>
                                  <p:childTnLst>
                                    <p:set>
                                      <p:cBhvr>
                                        <p:cTn id="155" dur="1" fill="hold">
                                          <p:stCondLst>
                                            <p:cond delay="0"/>
                                          </p:stCondLst>
                                        </p:cTn>
                                        <p:tgtEl>
                                          <p:spTgt spid="90"/>
                                        </p:tgtEl>
                                        <p:attrNameLst>
                                          <p:attrName>style.visibility</p:attrName>
                                        </p:attrNameLst>
                                      </p:cBhvr>
                                      <p:to>
                                        <p:strVal val="visible"/>
                                      </p:to>
                                    </p:set>
                                    <p:animEffect transition="in" filter="fade">
                                      <p:cBhvr>
                                        <p:cTn id="156" dur="2000"/>
                                        <p:tgtEl>
                                          <p:spTgt spid="90"/>
                                        </p:tgtEl>
                                      </p:cBhvr>
                                    </p:animEffect>
                                  </p:childTnLst>
                                </p:cTn>
                              </p:par>
                              <p:par>
                                <p:cTn id="157" presetID="10" presetClass="entr" presetSubtype="0" fill="hold" grpId="0" nodeType="withEffect">
                                  <p:stCondLst>
                                    <p:cond delay="0"/>
                                  </p:stCondLst>
                                  <p:childTnLst>
                                    <p:set>
                                      <p:cBhvr>
                                        <p:cTn id="158" dur="1" fill="hold">
                                          <p:stCondLst>
                                            <p:cond delay="0"/>
                                          </p:stCondLst>
                                        </p:cTn>
                                        <p:tgtEl>
                                          <p:spTgt spid="101"/>
                                        </p:tgtEl>
                                        <p:attrNameLst>
                                          <p:attrName>style.visibility</p:attrName>
                                        </p:attrNameLst>
                                      </p:cBhvr>
                                      <p:to>
                                        <p:strVal val="visible"/>
                                      </p:to>
                                    </p:set>
                                    <p:animEffect transition="in" filter="fade">
                                      <p:cBhvr>
                                        <p:cTn id="159" dur="2000"/>
                                        <p:tgtEl>
                                          <p:spTgt spid="101"/>
                                        </p:tgtEl>
                                      </p:cBhvr>
                                    </p:animEffect>
                                  </p:childTnLst>
                                </p:cTn>
                              </p:par>
                              <p:par>
                                <p:cTn id="160" presetID="10" presetClass="entr" presetSubtype="0" fill="hold" grpId="0" nodeType="withEffect">
                                  <p:stCondLst>
                                    <p:cond delay="0"/>
                                  </p:stCondLst>
                                  <p:childTnLst>
                                    <p:set>
                                      <p:cBhvr>
                                        <p:cTn id="161" dur="1" fill="hold">
                                          <p:stCondLst>
                                            <p:cond delay="0"/>
                                          </p:stCondLst>
                                        </p:cTn>
                                        <p:tgtEl>
                                          <p:spTgt spid="102"/>
                                        </p:tgtEl>
                                        <p:attrNameLst>
                                          <p:attrName>style.visibility</p:attrName>
                                        </p:attrNameLst>
                                      </p:cBhvr>
                                      <p:to>
                                        <p:strVal val="visible"/>
                                      </p:to>
                                    </p:set>
                                    <p:animEffect transition="in" filter="fade">
                                      <p:cBhvr>
                                        <p:cTn id="162" dur="2000"/>
                                        <p:tgtEl>
                                          <p:spTgt spid="102"/>
                                        </p:tgtEl>
                                      </p:cBhvr>
                                    </p:animEffect>
                                  </p:childTnLst>
                                </p:cTn>
                              </p:par>
                              <p:par>
                                <p:cTn id="163" presetID="10" presetClass="entr" presetSubtype="0" fill="hold" grpId="0" nodeType="withEffect">
                                  <p:stCondLst>
                                    <p:cond delay="0"/>
                                  </p:stCondLst>
                                  <p:childTnLst>
                                    <p:set>
                                      <p:cBhvr>
                                        <p:cTn id="164" dur="1" fill="hold">
                                          <p:stCondLst>
                                            <p:cond delay="0"/>
                                          </p:stCondLst>
                                        </p:cTn>
                                        <p:tgtEl>
                                          <p:spTgt spid="104"/>
                                        </p:tgtEl>
                                        <p:attrNameLst>
                                          <p:attrName>style.visibility</p:attrName>
                                        </p:attrNameLst>
                                      </p:cBhvr>
                                      <p:to>
                                        <p:strVal val="visible"/>
                                      </p:to>
                                    </p:set>
                                    <p:animEffect transition="in" filter="fade">
                                      <p:cBhvr>
                                        <p:cTn id="165" dur="2000"/>
                                        <p:tgtEl>
                                          <p:spTgt spid="104"/>
                                        </p:tgtEl>
                                      </p:cBhvr>
                                    </p:animEffect>
                                  </p:childTnLst>
                                </p:cTn>
                              </p:par>
                              <p:par>
                                <p:cTn id="166" presetID="10" presetClass="entr" presetSubtype="0" fill="hold" grpId="0" nodeType="withEffect">
                                  <p:stCondLst>
                                    <p:cond delay="0"/>
                                  </p:stCondLst>
                                  <p:childTnLst>
                                    <p:set>
                                      <p:cBhvr>
                                        <p:cTn id="167" dur="1" fill="hold">
                                          <p:stCondLst>
                                            <p:cond delay="0"/>
                                          </p:stCondLst>
                                        </p:cTn>
                                        <p:tgtEl>
                                          <p:spTgt spid="105"/>
                                        </p:tgtEl>
                                        <p:attrNameLst>
                                          <p:attrName>style.visibility</p:attrName>
                                        </p:attrNameLst>
                                      </p:cBhvr>
                                      <p:to>
                                        <p:strVal val="visible"/>
                                      </p:to>
                                    </p:set>
                                    <p:animEffect transition="in" filter="fade">
                                      <p:cBhvr>
                                        <p:cTn id="168" dur="2000"/>
                                        <p:tgtEl>
                                          <p:spTgt spid="105"/>
                                        </p:tgtEl>
                                      </p:cBhvr>
                                    </p:animEffect>
                                  </p:childTnLst>
                                </p:cTn>
                              </p:par>
                              <p:par>
                                <p:cTn id="169" presetID="10" presetClass="entr" presetSubtype="0" fill="hold" grpId="0" nodeType="withEffect">
                                  <p:stCondLst>
                                    <p:cond delay="0"/>
                                  </p:stCondLst>
                                  <p:childTnLst>
                                    <p:set>
                                      <p:cBhvr>
                                        <p:cTn id="170" dur="1" fill="hold">
                                          <p:stCondLst>
                                            <p:cond delay="0"/>
                                          </p:stCondLst>
                                        </p:cTn>
                                        <p:tgtEl>
                                          <p:spTgt spid="109"/>
                                        </p:tgtEl>
                                        <p:attrNameLst>
                                          <p:attrName>style.visibility</p:attrName>
                                        </p:attrNameLst>
                                      </p:cBhvr>
                                      <p:to>
                                        <p:strVal val="visible"/>
                                      </p:to>
                                    </p:set>
                                    <p:animEffect transition="in" filter="fade">
                                      <p:cBhvr>
                                        <p:cTn id="171" dur="2000"/>
                                        <p:tgtEl>
                                          <p:spTgt spid="109"/>
                                        </p:tgtEl>
                                      </p:cBhvr>
                                    </p:animEffect>
                                  </p:childTnLst>
                                </p:cTn>
                              </p:par>
                              <p:par>
                                <p:cTn id="172" presetID="10" presetClass="entr" presetSubtype="0" fill="hold" grpId="0" nodeType="withEffect">
                                  <p:stCondLst>
                                    <p:cond delay="0"/>
                                  </p:stCondLst>
                                  <p:childTnLst>
                                    <p:set>
                                      <p:cBhvr>
                                        <p:cTn id="173" dur="1" fill="hold">
                                          <p:stCondLst>
                                            <p:cond delay="0"/>
                                          </p:stCondLst>
                                        </p:cTn>
                                        <p:tgtEl>
                                          <p:spTgt spid="110"/>
                                        </p:tgtEl>
                                        <p:attrNameLst>
                                          <p:attrName>style.visibility</p:attrName>
                                        </p:attrNameLst>
                                      </p:cBhvr>
                                      <p:to>
                                        <p:strVal val="visible"/>
                                      </p:to>
                                    </p:set>
                                    <p:animEffect transition="in" filter="fade">
                                      <p:cBhvr>
                                        <p:cTn id="174" dur="2000"/>
                                        <p:tgtEl>
                                          <p:spTgt spid="110"/>
                                        </p:tgtEl>
                                      </p:cBhvr>
                                    </p:animEffect>
                                  </p:childTnLst>
                                </p:cTn>
                              </p:par>
                              <p:par>
                                <p:cTn id="175" presetID="10" presetClass="entr" presetSubtype="0" fill="hold" nodeType="withEffect">
                                  <p:stCondLst>
                                    <p:cond delay="0"/>
                                  </p:stCondLst>
                                  <p:childTnLst>
                                    <p:set>
                                      <p:cBhvr>
                                        <p:cTn id="176" dur="1" fill="hold">
                                          <p:stCondLst>
                                            <p:cond delay="0"/>
                                          </p:stCondLst>
                                        </p:cTn>
                                        <p:tgtEl>
                                          <p:spTgt spid="158"/>
                                        </p:tgtEl>
                                        <p:attrNameLst>
                                          <p:attrName>style.visibility</p:attrName>
                                        </p:attrNameLst>
                                      </p:cBhvr>
                                      <p:to>
                                        <p:strVal val="visible"/>
                                      </p:to>
                                    </p:set>
                                    <p:animEffect transition="in" filter="fade">
                                      <p:cBhvr>
                                        <p:cTn id="177" dur="2000"/>
                                        <p:tgtEl>
                                          <p:spTgt spid="158"/>
                                        </p:tgtEl>
                                      </p:cBhvr>
                                    </p:animEffect>
                                  </p:childTnLst>
                                </p:cTn>
                              </p:par>
                              <p:par>
                                <p:cTn id="178" presetID="10" presetClass="entr" presetSubtype="0" fill="hold" nodeType="withEffect">
                                  <p:stCondLst>
                                    <p:cond delay="0"/>
                                  </p:stCondLst>
                                  <p:childTnLst>
                                    <p:set>
                                      <p:cBhvr>
                                        <p:cTn id="179" dur="1" fill="hold">
                                          <p:stCondLst>
                                            <p:cond delay="0"/>
                                          </p:stCondLst>
                                        </p:cTn>
                                        <p:tgtEl>
                                          <p:spTgt spid="159"/>
                                        </p:tgtEl>
                                        <p:attrNameLst>
                                          <p:attrName>style.visibility</p:attrName>
                                        </p:attrNameLst>
                                      </p:cBhvr>
                                      <p:to>
                                        <p:strVal val="visible"/>
                                      </p:to>
                                    </p:set>
                                    <p:animEffect transition="in" filter="fade">
                                      <p:cBhvr>
                                        <p:cTn id="180" dur="2000"/>
                                        <p:tgtEl>
                                          <p:spTgt spid="159"/>
                                        </p:tgtEl>
                                      </p:cBhvr>
                                    </p:animEffect>
                                  </p:childTnLst>
                                </p:cTn>
                              </p:par>
                              <p:par>
                                <p:cTn id="181" presetID="10" presetClass="entr" presetSubtype="0" fill="hold" grpId="0" nodeType="withEffect">
                                  <p:stCondLst>
                                    <p:cond delay="0"/>
                                  </p:stCondLst>
                                  <p:childTnLst>
                                    <p:set>
                                      <p:cBhvr>
                                        <p:cTn id="182" dur="1" fill="hold">
                                          <p:stCondLst>
                                            <p:cond delay="0"/>
                                          </p:stCondLst>
                                        </p:cTn>
                                        <p:tgtEl>
                                          <p:spTgt spid="143"/>
                                        </p:tgtEl>
                                        <p:attrNameLst>
                                          <p:attrName>style.visibility</p:attrName>
                                        </p:attrNameLst>
                                      </p:cBhvr>
                                      <p:to>
                                        <p:strVal val="visible"/>
                                      </p:to>
                                    </p:set>
                                    <p:animEffect transition="in" filter="fade">
                                      <p:cBhvr>
                                        <p:cTn id="183" dur="2000"/>
                                        <p:tgtEl>
                                          <p:spTgt spid="143"/>
                                        </p:tgtEl>
                                      </p:cBhvr>
                                    </p:animEffect>
                                  </p:childTnLst>
                                </p:cTn>
                              </p:par>
                              <p:par>
                                <p:cTn id="184" presetID="10" presetClass="entr" presetSubtype="0" fill="hold" grpId="0" nodeType="withEffect">
                                  <p:stCondLst>
                                    <p:cond delay="0"/>
                                  </p:stCondLst>
                                  <p:childTnLst>
                                    <p:set>
                                      <p:cBhvr>
                                        <p:cTn id="185" dur="1" fill="hold">
                                          <p:stCondLst>
                                            <p:cond delay="0"/>
                                          </p:stCondLst>
                                        </p:cTn>
                                        <p:tgtEl>
                                          <p:spTgt spid="144"/>
                                        </p:tgtEl>
                                        <p:attrNameLst>
                                          <p:attrName>style.visibility</p:attrName>
                                        </p:attrNameLst>
                                      </p:cBhvr>
                                      <p:to>
                                        <p:strVal val="visible"/>
                                      </p:to>
                                    </p:set>
                                    <p:animEffect transition="in" filter="fade">
                                      <p:cBhvr>
                                        <p:cTn id="186" dur="2000"/>
                                        <p:tgtEl>
                                          <p:spTgt spid="144"/>
                                        </p:tgtEl>
                                      </p:cBhvr>
                                    </p:animEffect>
                                  </p:childTnLst>
                                </p:cTn>
                              </p:par>
                              <p:par>
                                <p:cTn id="187" presetID="10" presetClass="entr" presetSubtype="0" fill="hold" nodeType="withEffect">
                                  <p:stCondLst>
                                    <p:cond delay="0"/>
                                  </p:stCondLst>
                                  <p:childTnLst>
                                    <p:set>
                                      <p:cBhvr>
                                        <p:cTn id="188" dur="1" fill="hold">
                                          <p:stCondLst>
                                            <p:cond delay="0"/>
                                          </p:stCondLst>
                                        </p:cTn>
                                        <p:tgtEl>
                                          <p:spTgt spid="135"/>
                                        </p:tgtEl>
                                        <p:attrNameLst>
                                          <p:attrName>style.visibility</p:attrName>
                                        </p:attrNameLst>
                                      </p:cBhvr>
                                      <p:to>
                                        <p:strVal val="visible"/>
                                      </p:to>
                                    </p:set>
                                    <p:animEffect transition="in" filter="fade">
                                      <p:cBhvr>
                                        <p:cTn id="189" dur="2000"/>
                                        <p:tgtEl>
                                          <p:spTgt spid="135"/>
                                        </p:tgtEl>
                                      </p:cBhvr>
                                    </p:animEffect>
                                  </p:childTnLst>
                                </p:cTn>
                              </p:par>
                              <p:par>
                                <p:cTn id="190" presetID="10" presetClass="entr" presetSubtype="0" fill="hold" nodeType="withEffect">
                                  <p:stCondLst>
                                    <p:cond delay="0"/>
                                  </p:stCondLst>
                                  <p:childTnLst>
                                    <p:set>
                                      <p:cBhvr>
                                        <p:cTn id="191" dur="1" fill="hold">
                                          <p:stCondLst>
                                            <p:cond delay="0"/>
                                          </p:stCondLst>
                                        </p:cTn>
                                        <p:tgtEl>
                                          <p:spTgt spid="136"/>
                                        </p:tgtEl>
                                        <p:attrNameLst>
                                          <p:attrName>style.visibility</p:attrName>
                                        </p:attrNameLst>
                                      </p:cBhvr>
                                      <p:to>
                                        <p:strVal val="visible"/>
                                      </p:to>
                                    </p:set>
                                    <p:animEffect transition="in" filter="fade">
                                      <p:cBhvr>
                                        <p:cTn id="192" dur="2000"/>
                                        <p:tgtEl>
                                          <p:spTgt spid="136"/>
                                        </p:tgtEl>
                                      </p:cBhvr>
                                    </p:animEffect>
                                  </p:childTnLst>
                                </p:cTn>
                              </p:par>
                              <p:par>
                                <p:cTn id="193" presetID="10" presetClass="entr" presetSubtype="0" fill="hold" grpId="0" nodeType="withEffect">
                                  <p:stCondLst>
                                    <p:cond delay="0"/>
                                  </p:stCondLst>
                                  <p:childTnLst>
                                    <p:set>
                                      <p:cBhvr>
                                        <p:cTn id="194" dur="1" fill="hold">
                                          <p:stCondLst>
                                            <p:cond delay="0"/>
                                          </p:stCondLst>
                                        </p:cTn>
                                        <p:tgtEl>
                                          <p:spTgt spid="138"/>
                                        </p:tgtEl>
                                        <p:attrNameLst>
                                          <p:attrName>style.visibility</p:attrName>
                                        </p:attrNameLst>
                                      </p:cBhvr>
                                      <p:to>
                                        <p:strVal val="visible"/>
                                      </p:to>
                                    </p:set>
                                    <p:animEffect transition="in" filter="fade">
                                      <p:cBhvr>
                                        <p:cTn id="195" dur="2000"/>
                                        <p:tgtEl>
                                          <p:spTgt spid="138"/>
                                        </p:tgtEl>
                                      </p:cBhvr>
                                    </p:animEffect>
                                  </p:childTnLst>
                                </p:cTn>
                              </p:par>
                              <p:par>
                                <p:cTn id="196" presetID="10" presetClass="entr" presetSubtype="0" fill="hold" grpId="0" nodeType="withEffect">
                                  <p:stCondLst>
                                    <p:cond delay="0"/>
                                  </p:stCondLst>
                                  <p:childTnLst>
                                    <p:set>
                                      <p:cBhvr>
                                        <p:cTn id="197" dur="1" fill="hold">
                                          <p:stCondLst>
                                            <p:cond delay="0"/>
                                          </p:stCondLst>
                                        </p:cTn>
                                        <p:tgtEl>
                                          <p:spTgt spid="141"/>
                                        </p:tgtEl>
                                        <p:attrNameLst>
                                          <p:attrName>style.visibility</p:attrName>
                                        </p:attrNameLst>
                                      </p:cBhvr>
                                      <p:to>
                                        <p:strVal val="visible"/>
                                      </p:to>
                                    </p:set>
                                    <p:animEffect transition="in" filter="fade">
                                      <p:cBhvr>
                                        <p:cTn id="198" dur="2000"/>
                                        <p:tgtEl>
                                          <p:spTgt spid="141"/>
                                        </p:tgtEl>
                                      </p:cBhvr>
                                    </p:animEffect>
                                  </p:childTnLst>
                                </p:cTn>
                              </p:par>
                              <p:par>
                                <p:cTn id="199" presetID="10" presetClass="entr" presetSubtype="0" fill="hold" grpId="0" nodeType="withEffect">
                                  <p:stCondLst>
                                    <p:cond delay="0"/>
                                  </p:stCondLst>
                                  <p:childTnLst>
                                    <p:set>
                                      <p:cBhvr>
                                        <p:cTn id="200" dur="1" fill="hold">
                                          <p:stCondLst>
                                            <p:cond delay="0"/>
                                          </p:stCondLst>
                                        </p:cTn>
                                        <p:tgtEl>
                                          <p:spTgt spid="142"/>
                                        </p:tgtEl>
                                        <p:attrNameLst>
                                          <p:attrName>style.visibility</p:attrName>
                                        </p:attrNameLst>
                                      </p:cBhvr>
                                      <p:to>
                                        <p:strVal val="visible"/>
                                      </p:to>
                                    </p:set>
                                    <p:animEffect transition="in" filter="fade">
                                      <p:cBhvr>
                                        <p:cTn id="201" dur="2000"/>
                                        <p:tgtEl>
                                          <p:spTgt spid="142"/>
                                        </p:tgtEl>
                                      </p:cBhvr>
                                    </p:animEffect>
                                  </p:childTnLst>
                                </p:cTn>
                              </p:par>
                              <p:par>
                                <p:cTn id="202" presetID="10" presetClass="entr" presetSubtype="0" fill="hold" grpId="0" nodeType="withEffect">
                                  <p:stCondLst>
                                    <p:cond delay="0"/>
                                  </p:stCondLst>
                                  <p:childTnLst>
                                    <p:set>
                                      <p:cBhvr>
                                        <p:cTn id="203" dur="1" fill="hold">
                                          <p:stCondLst>
                                            <p:cond delay="0"/>
                                          </p:stCondLst>
                                        </p:cTn>
                                        <p:tgtEl>
                                          <p:spTgt spid="145"/>
                                        </p:tgtEl>
                                        <p:attrNameLst>
                                          <p:attrName>style.visibility</p:attrName>
                                        </p:attrNameLst>
                                      </p:cBhvr>
                                      <p:to>
                                        <p:strVal val="visible"/>
                                      </p:to>
                                    </p:set>
                                    <p:animEffect transition="in" filter="fade">
                                      <p:cBhvr>
                                        <p:cTn id="204" dur="2000"/>
                                        <p:tgtEl>
                                          <p:spTgt spid="145"/>
                                        </p:tgtEl>
                                      </p:cBhvr>
                                    </p:animEffect>
                                  </p:childTnLst>
                                </p:cTn>
                              </p:par>
                              <p:par>
                                <p:cTn id="205" presetID="10" presetClass="entr" presetSubtype="0" fill="hold" grpId="0" nodeType="withEffect">
                                  <p:stCondLst>
                                    <p:cond delay="0"/>
                                  </p:stCondLst>
                                  <p:childTnLst>
                                    <p:set>
                                      <p:cBhvr>
                                        <p:cTn id="206" dur="1" fill="hold">
                                          <p:stCondLst>
                                            <p:cond delay="0"/>
                                          </p:stCondLst>
                                        </p:cTn>
                                        <p:tgtEl>
                                          <p:spTgt spid="146"/>
                                        </p:tgtEl>
                                        <p:attrNameLst>
                                          <p:attrName>style.visibility</p:attrName>
                                        </p:attrNameLst>
                                      </p:cBhvr>
                                      <p:to>
                                        <p:strVal val="visible"/>
                                      </p:to>
                                    </p:set>
                                    <p:animEffect transition="in" filter="fade">
                                      <p:cBhvr>
                                        <p:cTn id="207" dur="2000"/>
                                        <p:tgtEl>
                                          <p:spTgt spid="146"/>
                                        </p:tgtEl>
                                      </p:cBhvr>
                                    </p:animEffect>
                                  </p:childTnLst>
                                </p:cTn>
                              </p:par>
                              <p:par>
                                <p:cTn id="208" presetID="10" presetClass="entr" presetSubtype="0" fill="hold" grpId="0" nodeType="withEffect">
                                  <p:stCondLst>
                                    <p:cond delay="0"/>
                                  </p:stCondLst>
                                  <p:childTnLst>
                                    <p:set>
                                      <p:cBhvr>
                                        <p:cTn id="209" dur="1" fill="hold">
                                          <p:stCondLst>
                                            <p:cond delay="0"/>
                                          </p:stCondLst>
                                        </p:cTn>
                                        <p:tgtEl>
                                          <p:spTgt spid="155"/>
                                        </p:tgtEl>
                                        <p:attrNameLst>
                                          <p:attrName>style.visibility</p:attrName>
                                        </p:attrNameLst>
                                      </p:cBhvr>
                                      <p:to>
                                        <p:strVal val="visible"/>
                                      </p:to>
                                    </p:set>
                                    <p:animEffect transition="in" filter="fade">
                                      <p:cBhvr>
                                        <p:cTn id="210" dur="2000"/>
                                        <p:tgtEl>
                                          <p:spTgt spid="155"/>
                                        </p:tgtEl>
                                      </p:cBhvr>
                                    </p:animEffect>
                                  </p:childTnLst>
                                </p:cTn>
                              </p:par>
                              <p:par>
                                <p:cTn id="211" presetID="10" presetClass="entr" presetSubtype="0" fill="hold" grpId="0" nodeType="withEffect">
                                  <p:stCondLst>
                                    <p:cond delay="0"/>
                                  </p:stCondLst>
                                  <p:childTnLst>
                                    <p:set>
                                      <p:cBhvr>
                                        <p:cTn id="212" dur="1" fill="hold">
                                          <p:stCondLst>
                                            <p:cond delay="0"/>
                                          </p:stCondLst>
                                        </p:cTn>
                                        <p:tgtEl>
                                          <p:spTgt spid="88"/>
                                        </p:tgtEl>
                                        <p:attrNameLst>
                                          <p:attrName>style.visibility</p:attrName>
                                        </p:attrNameLst>
                                      </p:cBhvr>
                                      <p:to>
                                        <p:strVal val="visible"/>
                                      </p:to>
                                    </p:set>
                                    <p:animEffect transition="in" filter="fade">
                                      <p:cBhvr>
                                        <p:cTn id="213" dur="2000"/>
                                        <p:tgtEl>
                                          <p:spTgt spid="88"/>
                                        </p:tgtEl>
                                      </p:cBhvr>
                                    </p:animEffect>
                                  </p:childTnLst>
                                </p:cTn>
                              </p:par>
                            </p:childTnLst>
                          </p:cTn>
                        </p:par>
                      </p:childTnLst>
                    </p:cTn>
                  </p:par>
                  <p:par>
                    <p:cTn id="214" fill="hold">
                      <p:stCondLst>
                        <p:cond delay="indefinite"/>
                      </p:stCondLst>
                      <p:childTnLst>
                        <p:par>
                          <p:cTn id="215" fill="hold">
                            <p:stCondLst>
                              <p:cond delay="0"/>
                            </p:stCondLst>
                            <p:childTnLst>
                              <p:par>
                                <p:cTn id="216" presetID="10" presetClass="entr" presetSubtype="0" fill="hold" grpId="0" nodeType="clickEffect">
                                  <p:stCondLst>
                                    <p:cond delay="0"/>
                                  </p:stCondLst>
                                  <p:childTnLst>
                                    <p:set>
                                      <p:cBhvr>
                                        <p:cTn id="217" dur="1" fill="hold">
                                          <p:stCondLst>
                                            <p:cond delay="0"/>
                                          </p:stCondLst>
                                        </p:cTn>
                                        <p:tgtEl>
                                          <p:spTgt spid="120"/>
                                        </p:tgtEl>
                                        <p:attrNameLst>
                                          <p:attrName>style.visibility</p:attrName>
                                        </p:attrNameLst>
                                      </p:cBhvr>
                                      <p:to>
                                        <p:strVal val="visible"/>
                                      </p:to>
                                    </p:set>
                                    <p:animEffect transition="in" filter="fade">
                                      <p:cBhvr>
                                        <p:cTn id="218" dur="2000"/>
                                        <p:tgtEl>
                                          <p:spTgt spid="120"/>
                                        </p:tgtEl>
                                      </p:cBhvr>
                                    </p:animEffect>
                                  </p:childTnLst>
                                </p:cTn>
                              </p:par>
                              <p:par>
                                <p:cTn id="219" presetID="10" presetClass="entr" presetSubtype="0" fill="hold" grpId="0" nodeType="withEffect">
                                  <p:stCondLst>
                                    <p:cond delay="0"/>
                                  </p:stCondLst>
                                  <p:childTnLst>
                                    <p:set>
                                      <p:cBhvr>
                                        <p:cTn id="220" dur="1" fill="hold">
                                          <p:stCondLst>
                                            <p:cond delay="0"/>
                                          </p:stCondLst>
                                        </p:cTn>
                                        <p:tgtEl>
                                          <p:spTgt spid="121"/>
                                        </p:tgtEl>
                                        <p:attrNameLst>
                                          <p:attrName>style.visibility</p:attrName>
                                        </p:attrNameLst>
                                      </p:cBhvr>
                                      <p:to>
                                        <p:strVal val="visible"/>
                                      </p:to>
                                    </p:set>
                                    <p:animEffect transition="in" filter="fade">
                                      <p:cBhvr>
                                        <p:cTn id="221" dur="2000"/>
                                        <p:tgtEl>
                                          <p:spTgt spid="121"/>
                                        </p:tgtEl>
                                      </p:cBhvr>
                                    </p:animEffect>
                                  </p:childTnLst>
                                </p:cTn>
                              </p:par>
                              <p:par>
                                <p:cTn id="222" presetID="10" presetClass="entr" presetSubtype="0" fill="hold" nodeType="withEffect">
                                  <p:stCondLst>
                                    <p:cond delay="0"/>
                                  </p:stCondLst>
                                  <p:childTnLst>
                                    <p:set>
                                      <p:cBhvr>
                                        <p:cTn id="223" dur="1" fill="hold">
                                          <p:stCondLst>
                                            <p:cond delay="0"/>
                                          </p:stCondLst>
                                        </p:cTn>
                                        <p:tgtEl>
                                          <p:spTgt spid="112"/>
                                        </p:tgtEl>
                                        <p:attrNameLst>
                                          <p:attrName>style.visibility</p:attrName>
                                        </p:attrNameLst>
                                      </p:cBhvr>
                                      <p:to>
                                        <p:strVal val="visible"/>
                                      </p:to>
                                    </p:set>
                                    <p:animEffect transition="in" filter="fade">
                                      <p:cBhvr>
                                        <p:cTn id="224" dur="2000"/>
                                        <p:tgtEl>
                                          <p:spTgt spid="112"/>
                                        </p:tgtEl>
                                      </p:cBhvr>
                                    </p:animEffect>
                                  </p:childTnLst>
                                </p:cTn>
                              </p:par>
                              <p:par>
                                <p:cTn id="225" presetID="10" presetClass="entr" presetSubtype="0" fill="hold" nodeType="withEffect">
                                  <p:stCondLst>
                                    <p:cond delay="0"/>
                                  </p:stCondLst>
                                  <p:childTnLst>
                                    <p:set>
                                      <p:cBhvr>
                                        <p:cTn id="226" dur="1" fill="hold">
                                          <p:stCondLst>
                                            <p:cond delay="0"/>
                                          </p:stCondLst>
                                        </p:cTn>
                                        <p:tgtEl>
                                          <p:spTgt spid="113"/>
                                        </p:tgtEl>
                                        <p:attrNameLst>
                                          <p:attrName>style.visibility</p:attrName>
                                        </p:attrNameLst>
                                      </p:cBhvr>
                                      <p:to>
                                        <p:strVal val="visible"/>
                                      </p:to>
                                    </p:set>
                                    <p:animEffect transition="in" filter="fade">
                                      <p:cBhvr>
                                        <p:cTn id="227" dur="2000"/>
                                        <p:tgtEl>
                                          <p:spTgt spid="113"/>
                                        </p:tgtEl>
                                      </p:cBhvr>
                                    </p:animEffect>
                                  </p:childTnLst>
                                </p:cTn>
                              </p:par>
                              <p:par>
                                <p:cTn id="228" presetID="10" presetClass="entr" presetSubtype="0" fill="hold" grpId="0" nodeType="withEffect">
                                  <p:stCondLst>
                                    <p:cond delay="0"/>
                                  </p:stCondLst>
                                  <p:childTnLst>
                                    <p:set>
                                      <p:cBhvr>
                                        <p:cTn id="229" dur="1" fill="hold">
                                          <p:stCondLst>
                                            <p:cond delay="0"/>
                                          </p:stCondLst>
                                        </p:cTn>
                                        <p:tgtEl>
                                          <p:spTgt spid="114"/>
                                        </p:tgtEl>
                                        <p:attrNameLst>
                                          <p:attrName>style.visibility</p:attrName>
                                        </p:attrNameLst>
                                      </p:cBhvr>
                                      <p:to>
                                        <p:strVal val="visible"/>
                                      </p:to>
                                    </p:set>
                                    <p:animEffect transition="in" filter="fade">
                                      <p:cBhvr>
                                        <p:cTn id="230" dur="2000"/>
                                        <p:tgtEl>
                                          <p:spTgt spid="114"/>
                                        </p:tgtEl>
                                      </p:cBhvr>
                                    </p:animEffect>
                                  </p:childTnLst>
                                </p:cTn>
                              </p:par>
                              <p:par>
                                <p:cTn id="231" presetID="10" presetClass="entr" presetSubtype="0" fill="hold" grpId="0" nodeType="withEffect">
                                  <p:stCondLst>
                                    <p:cond delay="0"/>
                                  </p:stCondLst>
                                  <p:childTnLst>
                                    <p:set>
                                      <p:cBhvr>
                                        <p:cTn id="232" dur="1" fill="hold">
                                          <p:stCondLst>
                                            <p:cond delay="0"/>
                                          </p:stCondLst>
                                        </p:cTn>
                                        <p:tgtEl>
                                          <p:spTgt spid="115"/>
                                        </p:tgtEl>
                                        <p:attrNameLst>
                                          <p:attrName>style.visibility</p:attrName>
                                        </p:attrNameLst>
                                      </p:cBhvr>
                                      <p:to>
                                        <p:strVal val="visible"/>
                                      </p:to>
                                    </p:set>
                                    <p:animEffect transition="in" filter="fade">
                                      <p:cBhvr>
                                        <p:cTn id="233" dur="2000"/>
                                        <p:tgtEl>
                                          <p:spTgt spid="115"/>
                                        </p:tgtEl>
                                      </p:cBhvr>
                                    </p:animEffect>
                                  </p:childTnLst>
                                </p:cTn>
                              </p:par>
                              <p:par>
                                <p:cTn id="234" presetID="10" presetClass="entr" presetSubtype="0" fill="hold" grpId="0" nodeType="withEffect">
                                  <p:stCondLst>
                                    <p:cond delay="0"/>
                                  </p:stCondLst>
                                  <p:childTnLst>
                                    <p:set>
                                      <p:cBhvr>
                                        <p:cTn id="235" dur="1" fill="hold">
                                          <p:stCondLst>
                                            <p:cond delay="0"/>
                                          </p:stCondLst>
                                        </p:cTn>
                                        <p:tgtEl>
                                          <p:spTgt spid="118"/>
                                        </p:tgtEl>
                                        <p:attrNameLst>
                                          <p:attrName>style.visibility</p:attrName>
                                        </p:attrNameLst>
                                      </p:cBhvr>
                                      <p:to>
                                        <p:strVal val="visible"/>
                                      </p:to>
                                    </p:set>
                                    <p:animEffect transition="in" filter="fade">
                                      <p:cBhvr>
                                        <p:cTn id="236" dur="2000"/>
                                        <p:tgtEl>
                                          <p:spTgt spid="118"/>
                                        </p:tgtEl>
                                      </p:cBhvr>
                                    </p:animEffect>
                                  </p:childTnLst>
                                </p:cTn>
                              </p:par>
                              <p:par>
                                <p:cTn id="237" presetID="10" presetClass="entr" presetSubtype="0" fill="hold" grpId="0" nodeType="withEffect">
                                  <p:stCondLst>
                                    <p:cond delay="0"/>
                                  </p:stCondLst>
                                  <p:childTnLst>
                                    <p:set>
                                      <p:cBhvr>
                                        <p:cTn id="238" dur="1" fill="hold">
                                          <p:stCondLst>
                                            <p:cond delay="0"/>
                                          </p:stCondLst>
                                        </p:cTn>
                                        <p:tgtEl>
                                          <p:spTgt spid="119"/>
                                        </p:tgtEl>
                                        <p:attrNameLst>
                                          <p:attrName>style.visibility</p:attrName>
                                        </p:attrNameLst>
                                      </p:cBhvr>
                                      <p:to>
                                        <p:strVal val="visible"/>
                                      </p:to>
                                    </p:set>
                                    <p:animEffect transition="in" filter="fade">
                                      <p:cBhvr>
                                        <p:cTn id="239" dur="2000"/>
                                        <p:tgtEl>
                                          <p:spTgt spid="119"/>
                                        </p:tgtEl>
                                      </p:cBhvr>
                                    </p:animEffect>
                                  </p:childTnLst>
                                </p:cTn>
                              </p:par>
                              <p:par>
                                <p:cTn id="240" presetID="10" presetClass="entr" presetSubtype="0" fill="hold" grpId="0" nodeType="withEffect">
                                  <p:stCondLst>
                                    <p:cond delay="0"/>
                                  </p:stCondLst>
                                  <p:childTnLst>
                                    <p:set>
                                      <p:cBhvr>
                                        <p:cTn id="241" dur="1" fill="hold">
                                          <p:stCondLst>
                                            <p:cond delay="0"/>
                                          </p:stCondLst>
                                        </p:cTn>
                                        <p:tgtEl>
                                          <p:spTgt spid="64"/>
                                        </p:tgtEl>
                                        <p:attrNameLst>
                                          <p:attrName>style.visibility</p:attrName>
                                        </p:attrNameLst>
                                      </p:cBhvr>
                                      <p:to>
                                        <p:strVal val="visible"/>
                                      </p:to>
                                    </p:set>
                                    <p:animEffect transition="in" filter="fade">
                                      <p:cBhvr>
                                        <p:cTn id="242" dur="2000"/>
                                        <p:tgtEl>
                                          <p:spTgt spid="64"/>
                                        </p:tgtEl>
                                      </p:cBhvr>
                                    </p:animEffect>
                                  </p:childTnLst>
                                </p:cTn>
                              </p:par>
                              <p:par>
                                <p:cTn id="243" presetID="10" presetClass="entr" presetSubtype="0" fill="hold" grpId="0" nodeType="withEffect">
                                  <p:stCondLst>
                                    <p:cond delay="0"/>
                                  </p:stCondLst>
                                  <p:childTnLst>
                                    <p:set>
                                      <p:cBhvr>
                                        <p:cTn id="244" dur="1" fill="hold">
                                          <p:stCondLst>
                                            <p:cond delay="0"/>
                                          </p:stCondLst>
                                        </p:cTn>
                                        <p:tgtEl>
                                          <p:spTgt spid="65"/>
                                        </p:tgtEl>
                                        <p:attrNameLst>
                                          <p:attrName>style.visibility</p:attrName>
                                        </p:attrNameLst>
                                      </p:cBhvr>
                                      <p:to>
                                        <p:strVal val="visible"/>
                                      </p:to>
                                    </p:set>
                                    <p:animEffect transition="in" filter="fade">
                                      <p:cBhvr>
                                        <p:cTn id="245" dur="2000"/>
                                        <p:tgtEl>
                                          <p:spTgt spid="65"/>
                                        </p:tgtEl>
                                      </p:cBhvr>
                                    </p:animEffect>
                                  </p:childTnLst>
                                </p:cTn>
                              </p:par>
                              <p:par>
                                <p:cTn id="246" presetID="10" presetClass="entr" presetSubtype="0" fill="hold" grpId="0" nodeType="withEffect">
                                  <p:stCondLst>
                                    <p:cond delay="0"/>
                                  </p:stCondLst>
                                  <p:childTnLst>
                                    <p:set>
                                      <p:cBhvr>
                                        <p:cTn id="247" dur="1" fill="hold">
                                          <p:stCondLst>
                                            <p:cond delay="0"/>
                                          </p:stCondLst>
                                        </p:cTn>
                                        <p:tgtEl>
                                          <p:spTgt spid="83"/>
                                        </p:tgtEl>
                                        <p:attrNameLst>
                                          <p:attrName>style.visibility</p:attrName>
                                        </p:attrNameLst>
                                      </p:cBhvr>
                                      <p:to>
                                        <p:strVal val="visible"/>
                                      </p:to>
                                    </p:set>
                                    <p:animEffect transition="in" filter="fade">
                                      <p:cBhvr>
                                        <p:cTn id="248" dur="2000"/>
                                        <p:tgtEl>
                                          <p:spTgt spid="83"/>
                                        </p:tgtEl>
                                      </p:cBhvr>
                                    </p:animEffect>
                                  </p:childTnLst>
                                </p:cTn>
                              </p:par>
                              <p:par>
                                <p:cTn id="249" presetID="10" presetClass="entr" presetSubtype="0" fill="hold" grpId="0" nodeType="withEffect">
                                  <p:stCondLst>
                                    <p:cond delay="0"/>
                                  </p:stCondLst>
                                  <p:childTnLst>
                                    <p:set>
                                      <p:cBhvr>
                                        <p:cTn id="250" dur="1" fill="hold">
                                          <p:stCondLst>
                                            <p:cond delay="0"/>
                                          </p:stCondLst>
                                        </p:cTn>
                                        <p:tgtEl>
                                          <p:spTgt spid="84"/>
                                        </p:tgtEl>
                                        <p:attrNameLst>
                                          <p:attrName>style.visibility</p:attrName>
                                        </p:attrNameLst>
                                      </p:cBhvr>
                                      <p:to>
                                        <p:strVal val="visible"/>
                                      </p:to>
                                    </p:set>
                                    <p:animEffect transition="in" filter="fade">
                                      <p:cBhvr>
                                        <p:cTn id="251" dur="2000"/>
                                        <p:tgtEl>
                                          <p:spTgt spid="84"/>
                                        </p:tgtEl>
                                      </p:cBhvr>
                                    </p:animEffect>
                                  </p:childTnLst>
                                </p:cTn>
                              </p:par>
                              <p:par>
                                <p:cTn id="252" presetID="10" presetClass="entr" presetSubtype="0" fill="hold" grpId="0" nodeType="withEffect">
                                  <p:stCondLst>
                                    <p:cond delay="0"/>
                                  </p:stCondLst>
                                  <p:childTnLst>
                                    <p:set>
                                      <p:cBhvr>
                                        <p:cTn id="253" dur="1" fill="hold">
                                          <p:stCondLst>
                                            <p:cond delay="0"/>
                                          </p:stCondLst>
                                        </p:cTn>
                                        <p:tgtEl>
                                          <p:spTgt spid="96"/>
                                        </p:tgtEl>
                                        <p:attrNameLst>
                                          <p:attrName>style.visibility</p:attrName>
                                        </p:attrNameLst>
                                      </p:cBhvr>
                                      <p:to>
                                        <p:strVal val="visible"/>
                                      </p:to>
                                    </p:set>
                                    <p:animEffect transition="in" filter="fade">
                                      <p:cBhvr>
                                        <p:cTn id="254" dur="2000"/>
                                        <p:tgtEl>
                                          <p:spTgt spid="96"/>
                                        </p:tgtEl>
                                      </p:cBhvr>
                                    </p:animEffect>
                                  </p:childTnLst>
                                </p:cTn>
                              </p:par>
                              <p:par>
                                <p:cTn id="255" presetID="10" presetClass="entr" presetSubtype="0" fill="hold" grpId="0" nodeType="withEffect">
                                  <p:stCondLst>
                                    <p:cond delay="0"/>
                                  </p:stCondLst>
                                  <p:childTnLst>
                                    <p:set>
                                      <p:cBhvr>
                                        <p:cTn id="256" dur="1" fill="hold">
                                          <p:stCondLst>
                                            <p:cond delay="0"/>
                                          </p:stCondLst>
                                        </p:cTn>
                                        <p:tgtEl>
                                          <p:spTgt spid="108"/>
                                        </p:tgtEl>
                                        <p:attrNameLst>
                                          <p:attrName>style.visibility</p:attrName>
                                        </p:attrNameLst>
                                      </p:cBhvr>
                                      <p:to>
                                        <p:strVal val="visible"/>
                                      </p:to>
                                    </p:set>
                                    <p:animEffect transition="in" filter="fade">
                                      <p:cBhvr>
                                        <p:cTn id="257" dur="20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00" grpId="0" animBg="1"/>
      <p:bldP spid="120" grpId="0" animBg="1"/>
      <p:bldP spid="121" grpId="0" animBg="1"/>
      <p:bldP spid="67" grpId="0" animBg="1"/>
      <p:bldP spid="66" grpId="0" animBg="1"/>
      <p:bldP spid="71" grpId="0" animBg="1"/>
      <p:bldP spid="73" grpId="0" animBg="1"/>
      <p:bldP spid="106" grpId="0" animBg="1"/>
      <p:bldP spid="107" grpId="0" animBg="1"/>
      <p:bldP spid="143" grpId="0" animBg="1"/>
      <p:bldP spid="144" grpId="0" animBg="1"/>
      <p:bldP spid="29" grpId="0"/>
      <p:bldP spid="30" grpId="0"/>
      <p:bldP spid="31" grpId="0"/>
      <p:bldP spid="32" grpId="0"/>
      <p:bldP spid="33" grpId="0"/>
      <p:bldP spid="34" grpId="0"/>
      <p:bldP spid="41" grpId="0" animBg="1"/>
      <p:bldP spid="42" grpId="0" animBg="1"/>
      <p:bldP spid="45" grpId="0" animBg="1"/>
      <p:bldP spid="46" grpId="0" animBg="1"/>
      <p:bldP spid="48" grpId="0" animBg="1"/>
      <p:bldP spid="52" grpId="0"/>
      <p:bldP spid="53" grpId="0"/>
      <p:bldP spid="54" grpId="0"/>
      <p:bldP spid="55" grpId="0"/>
      <p:bldP spid="56" grpId="0"/>
      <p:bldP spid="72" grpId="0" animBg="1"/>
      <p:bldP spid="93" grpId="0"/>
      <p:bldP spid="94" grpId="0"/>
      <p:bldP spid="97" grpId="0"/>
      <p:bldP spid="98" grpId="0"/>
      <p:bldP spid="114" grpId="0"/>
      <p:bldP spid="115" grpId="0"/>
      <p:bldP spid="118" grpId="0"/>
      <p:bldP spid="119" grpId="0"/>
      <p:bldP spid="62" grpId="0" animBg="1"/>
      <p:bldP spid="63" grpId="0" animBg="1"/>
      <p:bldP spid="64" grpId="0" animBg="1"/>
      <p:bldP spid="65" grpId="0" animBg="1"/>
      <p:bldP spid="77" grpId="0"/>
      <p:bldP spid="78" grpId="0"/>
      <p:bldP spid="79" grpId="0"/>
      <p:bldP spid="80" grpId="0"/>
      <p:bldP spid="81" grpId="0"/>
      <p:bldP spid="82" grpId="0"/>
      <p:bldP spid="83" grpId="0"/>
      <p:bldP spid="84" grpId="0"/>
      <p:bldP spid="86" grpId="0" animBg="1"/>
      <p:bldP spid="90" grpId="0"/>
      <p:bldP spid="101" grpId="0"/>
      <p:bldP spid="102" grpId="0" animBg="1"/>
      <p:bldP spid="104" grpId="0"/>
      <p:bldP spid="105" grpId="0"/>
      <p:bldP spid="109" grpId="0"/>
      <p:bldP spid="110" grpId="0"/>
      <p:bldP spid="138" grpId="0"/>
      <p:bldP spid="141" grpId="0"/>
      <p:bldP spid="142" grpId="0"/>
      <p:bldP spid="145" grpId="0"/>
      <p:bldP spid="146" grpId="0"/>
      <p:bldP spid="155" grpId="0"/>
      <p:bldP spid="88" grpId="0" animBg="1"/>
      <p:bldP spid="95" grpId="0" animBg="1"/>
      <p:bldP spid="96" grpId="0" animBg="1"/>
      <p:bldP spid="10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1" name="Rectangle 3"/>
          <p:cNvSpPr>
            <a:spLocks noGrp="1" noChangeArrowheads="1"/>
          </p:cNvSpPr>
          <p:nvPr>
            <p:ph type="title"/>
          </p:nvPr>
        </p:nvSpPr>
        <p:spPr>
          <a:xfrm>
            <a:off x="304800" y="0"/>
            <a:ext cx="8305800" cy="993775"/>
          </a:xfrm>
        </p:spPr>
        <p:txBody>
          <a:bodyPr/>
          <a:lstStyle/>
          <a:p>
            <a:pPr>
              <a:defRPr/>
            </a:pPr>
            <a:r>
              <a:rPr lang="en-US" dirty="0" err="1" smtClean="0"/>
              <a:t>Crecimiento</a:t>
            </a:r>
            <a:r>
              <a:rPr lang="en-US" dirty="0" smtClean="0"/>
              <a:t> </a:t>
            </a:r>
            <a:r>
              <a:rPr lang="en-US" dirty="0" err="1" smtClean="0"/>
              <a:t>Nube</a:t>
            </a:r>
            <a:r>
              <a:rPr lang="en-US" dirty="0" smtClean="0"/>
              <a:t> </a:t>
            </a:r>
            <a:r>
              <a:rPr lang="en-US" dirty="0" err="1" smtClean="0"/>
              <a:t>Pública</a:t>
            </a:r>
            <a:r>
              <a:rPr lang="en-US" dirty="0" smtClean="0"/>
              <a:t> y </a:t>
            </a:r>
            <a:r>
              <a:rPr lang="en-US" dirty="0" err="1" smtClean="0"/>
              <a:t>Privada</a:t>
            </a:r>
            <a:endParaRPr lang="en-US" dirty="0"/>
          </a:p>
        </p:txBody>
      </p:sp>
      <p:sp>
        <p:nvSpPr>
          <p:cNvPr id="96" name="TextBox 95"/>
          <p:cNvSpPr txBox="1"/>
          <p:nvPr/>
        </p:nvSpPr>
        <p:spPr>
          <a:xfrm>
            <a:off x="506758" y="6083305"/>
            <a:ext cx="680507" cy="369332"/>
          </a:xfrm>
          <a:prstGeom prst="rect">
            <a:avLst/>
          </a:prstGeom>
          <a:noFill/>
        </p:spPr>
        <p:txBody>
          <a:bodyPr wrap="none" rtlCol="0">
            <a:spAutoFit/>
          </a:bodyPr>
          <a:lstStyle/>
          <a:p>
            <a:r>
              <a:rPr lang="es-ES_tradnl" b="1" dirty="0" smtClean="0">
                <a:solidFill>
                  <a:schemeClr val="bg1">
                    <a:lumMod val="10000"/>
                  </a:schemeClr>
                </a:solidFill>
              </a:rPr>
              <a:t>2011</a:t>
            </a:r>
            <a:endParaRPr lang="en-US" b="1" dirty="0">
              <a:solidFill>
                <a:schemeClr val="bg1">
                  <a:lumMod val="10000"/>
                </a:schemeClr>
              </a:solidFill>
            </a:endParaRPr>
          </a:p>
        </p:txBody>
      </p:sp>
      <p:sp>
        <p:nvSpPr>
          <p:cNvPr id="108" name="TextBox 107"/>
          <p:cNvSpPr txBox="1"/>
          <p:nvPr/>
        </p:nvSpPr>
        <p:spPr>
          <a:xfrm>
            <a:off x="4229797" y="6174348"/>
            <a:ext cx="697627" cy="369332"/>
          </a:xfrm>
          <a:prstGeom prst="rect">
            <a:avLst/>
          </a:prstGeom>
          <a:noFill/>
        </p:spPr>
        <p:txBody>
          <a:bodyPr wrap="none" rtlCol="0">
            <a:spAutoFit/>
          </a:bodyPr>
          <a:lstStyle/>
          <a:p>
            <a:r>
              <a:rPr lang="es-ES_tradnl" b="1" dirty="0" smtClean="0">
                <a:solidFill>
                  <a:schemeClr val="bg1">
                    <a:lumMod val="10000"/>
                  </a:schemeClr>
                </a:solidFill>
              </a:rPr>
              <a:t>2012</a:t>
            </a:r>
            <a:endParaRPr lang="en-US" b="1" dirty="0">
              <a:solidFill>
                <a:schemeClr val="bg1">
                  <a:lumMod val="10000"/>
                </a:schemeClr>
              </a:solidFill>
            </a:endParaRPr>
          </a:p>
        </p:txBody>
      </p:sp>
      <p:sp>
        <p:nvSpPr>
          <p:cNvPr id="31" name="Rectangle 30"/>
          <p:cNvSpPr>
            <a:spLocks noChangeAspect="1"/>
          </p:cNvSpPr>
          <p:nvPr/>
        </p:nvSpPr>
        <p:spPr bwMode="auto">
          <a:xfrm>
            <a:off x="3700785" y="2809880"/>
            <a:ext cx="1761711" cy="3226308"/>
          </a:xfrm>
          <a:prstGeom prst="rect">
            <a:avLst/>
          </a:prstGeom>
          <a:noFill/>
          <a:ln w="57150" cap="flat" cmpd="sng" algn="ctr">
            <a:solidFill>
              <a:schemeClr val="bg1">
                <a:lumMod val="10000"/>
              </a:schemeClr>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algn="ctr"/>
            <a:endParaRPr lang="en-US" b="1" smtClean="0">
              <a:ln>
                <a:solidFill>
                  <a:sysClr val="windowText" lastClr="000000"/>
                </a:solidFill>
              </a:ln>
              <a:solidFill>
                <a:schemeClr val="tx2"/>
              </a:solidFill>
            </a:endParaRPr>
          </a:p>
        </p:txBody>
      </p:sp>
      <p:sp>
        <p:nvSpPr>
          <p:cNvPr id="32" name="Rectangle 31"/>
          <p:cNvSpPr>
            <a:spLocks noChangeAspect="1"/>
          </p:cNvSpPr>
          <p:nvPr/>
        </p:nvSpPr>
        <p:spPr bwMode="auto">
          <a:xfrm>
            <a:off x="3702310" y="2809880"/>
            <a:ext cx="1758514" cy="2447544"/>
          </a:xfrm>
          <a:prstGeom prst="rect">
            <a:avLst/>
          </a:prstGeom>
          <a:solidFill>
            <a:schemeClr val="accent5"/>
          </a:solidFill>
          <a:ln w="9525" cap="flat" cmpd="sng" algn="ctr">
            <a:solidFill>
              <a:schemeClr val="accent1"/>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algn="ctr"/>
            <a:endParaRPr lang="en-US" b="1" dirty="0" smtClean="0">
              <a:solidFill>
                <a:schemeClr val="tx2"/>
              </a:solidFill>
            </a:endParaRPr>
          </a:p>
        </p:txBody>
      </p:sp>
      <p:sp>
        <p:nvSpPr>
          <p:cNvPr id="34" name="Rectangle 33"/>
          <p:cNvSpPr>
            <a:spLocks noChangeAspect="1"/>
          </p:cNvSpPr>
          <p:nvPr/>
        </p:nvSpPr>
        <p:spPr bwMode="auto">
          <a:xfrm>
            <a:off x="3702310" y="4831466"/>
            <a:ext cx="1758514" cy="1223772"/>
          </a:xfrm>
          <a:prstGeom prst="rect">
            <a:avLst/>
          </a:prstGeom>
          <a:solidFill>
            <a:srgbClr val="0070C0">
              <a:alpha val="20000"/>
            </a:srgbClr>
          </a:solidFill>
          <a:ln w="9525" cap="flat" cmpd="sng" algn="ctr">
            <a:solidFill>
              <a:schemeClr val="bg2">
                <a:lumMod val="90000"/>
                <a:lumOff val="10000"/>
              </a:schemeClr>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algn="ctr"/>
            <a:endParaRPr lang="en-US" b="1" dirty="0" smtClean="0">
              <a:solidFill>
                <a:schemeClr val="tx2"/>
              </a:solidFill>
            </a:endParaRPr>
          </a:p>
        </p:txBody>
      </p:sp>
      <p:sp>
        <p:nvSpPr>
          <p:cNvPr id="35" name="Rectangle 34"/>
          <p:cNvSpPr>
            <a:spLocks/>
          </p:cNvSpPr>
          <p:nvPr/>
        </p:nvSpPr>
        <p:spPr bwMode="auto">
          <a:xfrm>
            <a:off x="49558" y="4328028"/>
            <a:ext cx="1758514" cy="1223772"/>
          </a:xfrm>
          <a:prstGeom prst="rect">
            <a:avLst/>
          </a:prstGeom>
          <a:solidFill>
            <a:schemeClr val="accent5"/>
          </a:solidFill>
          <a:ln w="9525" cap="flat" cmpd="sng" algn="ctr">
            <a:solidFill>
              <a:schemeClr val="accent1"/>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algn="ctr"/>
            <a:endParaRPr lang="en-US" b="1" dirty="0" smtClean="0">
              <a:solidFill>
                <a:schemeClr val="tx2"/>
              </a:solidFill>
            </a:endParaRPr>
          </a:p>
        </p:txBody>
      </p:sp>
      <p:sp>
        <p:nvSpPr>
          <p:cNvPr id="36" name="Rectangle 35"/>
          <p:cNvSpPr>
            <a:spLocks/>
          </p:cNvSpPr>
          <p:nvPr/>
        </p:nvSpPr>
        <p:spPr bwMode="auto">
          <a:xfrm>
            <a:off x="49558" y="5507253"/>
            <a:ext cx="1758514" cy="501747"/>
          </a:xfrm>
          <a:prstGeom prst="rect">
            <a:avLst/>
          </a:prstGeom>
          <a:solidFill>
            <a:srgbClr val="0070C0">
              <a:alpha val="20000"/>
            </a:srgbClr>
          </a:solidFill>
          <a:ln w="9525" cap="flat" cmpd="sng" algn="ctr">
            <a:solidFill>
              <a:schemeClr val="bg2">
                <a:lumMod val="90000"/>
                <a:lumOff val="10000"/>
              </a:schemeClr>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algn="ctr"/>
            <a:endParaRPr lang="en-US" b="1" dirty="0" smtClean="0">
              <a:solidFill>
                <a:schemeClr val="tx2"/>
              </a:solidFill>
            </a:endParaRPr>
          </a:p>
        </p:txBody>
      </p:sp>
      <p:sp>
        <p:nvSpPr>
          <p:cNvPr id="37" name="Rectangle 36"/>
          <p:cNvSpPr>
            <a:spLocks/>
          </p:cNvSpPr>
          <p:nvPr/>
        </p:nvSpPr>
        <p:spPr bwMode="auto">
          <a:xfrm>
            <a:off x="49557" y="4332600"/>
            <a:ext cx="1761711" cy="1677680"/>
          </a:xfrm>
          <a:prstGeom prst="rect">
            <a:avLst/>
          </a:prstGeom>
          <a:noFill/>
          <a:ln w="57150" cap="flat" cmpd="sng" algn="ctr">
            <a:solidFill>
              <a:schemeClr val="bg1">
                <a:lumMod val="10000"/>
              </a:schemeClr>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algn="ctr"/>
            <a:endParaRPr lang="en-US" b="1" smtClean="0">
              <a:ln>
                <a:solidFill>
                  <a:sysClr val="windowText" lastClr="000000"/>
                </a:solidFill>
              </a:ln>
              <a:solidFill>
                <a:schemeClr val="tx2"/>
              </a:solidFill>
            </a:endParaRPr>
          </a:p>
        </p:txBody>
      </p:sp>
      <p:sp>
        <p:nvSpPr>
          <p:cNvPr id="38" name="TextBox 37"/>
          <p:cNvSpPr txBox="1"/>
          <p:nvPr/>
        </p:nvSpPr>
        <p:spPr>
          <a:xfrm>
            <a:off x="519064" y="3876680"/>
            <a:ext cx="595035" cy="338554"/>
          </a:xfrm>
          <a:prstGeom prst="rect">
            <a:avLst/>
          </a:prstGeom>
          <a:noFill/>
        </p:spPr>
        <p:txBody>
          <a:bodyPr wrap="none" rtlCol="0">
            <a:spAutoFit/>
          </a:bodyPr>
          <a:lstStyle/>
          <a:p>
            <a:r>
              <a:rPr lang="es-ES_tradnl" sz="1600" b="1" dirty="0" smtClean="0">
                <a:solidFill>
                  <a:schemeClr val="bg1">
                    <a:lumMod val="10000"/>
                  </a:schemeClr>
                </a:solidFill>
              </a:rPr>
              <a:t>15%</a:t>
            </a:r>
            <a:endParaRPr lang="en-US" sz="1600" b="1" dirty="0" smtClean="0">
              <a:solidFill>
                <a:schemeClr val="bg1">
                  <a:lumMod val="10000"/>
                </a:schemeClr>
              </a:solidFill>
            </a:endParaRPr>
          </a:p>
        </p:txBody>
      </p:sp>
      <p:sp>
        <p:nvSpPr>
          <p:cNvPr id="39" name="TextBox 38"/>
          <p:cNvSpPr txBox="1"/>
          <p:nvPr/>
        </p:nvSpPr>
        <p:spPr>
          <a:xfrm>
            <a:off x="4319496" y="2352680"/>
            <a:ext cx="595035" cy="338554"/>
          </a:xfrm>
          <a:prstGeom prst="rect">
            <a:avLst/>
          </a:prstGeom>
          <a:noFill/>
        </p:spPr>
        <p:txBody>
          <a:bodyPr wrap="square" rtlCol="0">
            <a:spAutoFit/>
          </a:bodyPr>
          <a:lstStyle/>
          <a:p>
            <a:r>
              <a:rPr lang="es-ES_tradnl" sz="1600" b="1" dirty="0" smtClean="0">
                <a:solidFill>
                  <a:schemeClr val="bg1">
                    <a:lumMod val="10000"/>
                  </a:schemeClr>
                </a:solidFill>
              </a:rPr>
              <a:t>29%</a:t>
            </a:r>
            <a:endParaRPr lang="en-US" sz="1600" b="1" dirty="0" smtClean="0">
              <a:solidFill>
                <a:schemeClr val="bg1">
                  <a:lumMod val="10000"/>
                </a:schemeClr>
              </a:solidFill>
            </a:endParaRPr>
          </a:p>
        </p:txBody>
      </p:sp>
      <p:sp>
        <p:nvSpPr>
          <p:cNvPr id="45" name="TextBox 44"/>
          <p:cNvSpPr txBox="1"/>
          <p:nvPr/>
        </p:nvSpPr>
        <p:spPr>
          <a:xfrm>
            <a:off x="552121" y="5595526"/>
            <a:ext cx="652743" cy="338554"/>
          </a:xfrm>
          <a:prstGeom prst="rect">
            <a:avLst/>
          </a:prstGeom>
          <a:noFill/>
        </p:spPr>
        <p:txBody>
          <a:bodyPr wrap="none" rtlCol="0">
            <a:spAutoFit/>
          </a:bodyPr>
          <a:lstStyle/>
          <a:p>
            <a:r>
              <a:rPr lang="es-ES_tradnl" sz="1600" b="1" dirty="0" smtClean="0">
                <a:solidFill>
                  <a:schemeClr val="bg1">
                    <a:lumMod val="10000"/>
                  </a:schemeClr>
                </a:solidFill>
              </a:rPr>
              <a:t>4.5%</a:t>
            </a:r>
            <a:endParaRPr lang="en-US" sz="1600" b="1" dirty="0" smtClean="0">
              <a:solidFill>
                <a:schemeClr val="bg1">
                  <a:lumMod val="10000"/>
                </a:schemeClr>
              </a:solidFill>
            </a:endParaRPr>
          </a:p>
        </p:txBody>
      </p:sp>
      <p:sp>
        <p:nvSpPr>
          <p:cNvPr id="46" name="TextBox 45"/>
          <p:cNvSpPr txBox="1"/>
          <p:nvPr/>
        </p:nvSpPr>
        <p:spPr>
          <a:xfrm>
            <a:off x="595264" y="4791080"/>
            <a:ext cx="579774" cy="338554"/>
          </a:xfrm>
          <a:prstGeom prst="rect">
            <a:avLst/>
          </a:prstGeom>
          <a:noFill/>
        </p:spPr>
        <p:txBody>
          <a:bodyPr wrap="square" rtlCol="0">
            <a:spAutoFit/>
          </a:bodyPr>
          <a:lstStyle/>
          <a:p>
            <a:r>
              <a:rPr lang="es-ES_tradnl" sz="1600" b="1" dirty="0" smtClean="0">
                <a:solidFill>
                  <a:schemeClr val="bg1">
                    <a:lumMod val="10000"/>
                  </a:schemeClr>
                </a:solidFill>
              </a:rPr>
              <a:t>11%</a:t>
            </a:r>
            <a:endParaRPr lang="en-US" sz="1600" b="1" dirty="0" smtClean="0">
              <a:solidFill>
                <a:schemeClr val="bg1">
                  <a:lumMod val="10000"/>
                </a:schemeClr>
              </a:solidFill>
            </a:endParaRPr>
          </a:p>
        </p:txBody>
      </p:sp>
      <p:sp>
        <p:nvSpPr>
          <p:cNvPr id="50" name="TextBox 49"/>
          <p:cNvSpPr txBox="1"/>
          <p:nvPr/>
        </p:nvSpPr>
        <p:spPr>
          <a:xfrm>
            <a:off x="4462785" y="3876680"/>
            <a:ext cx="595035" cy="338554"/>
          </a:xfrm>
          <a:prstGeom prst="rect">
            <a:avLst/>
          </a:prstGeom>
          <a:noFill/>
        </p:spPr>
        <p:txBody>
          <a:bodyPr wrap="none" rtlCol="0">
            <a:spAutoFit/>
          </a:bodyPr>
          <a:lstStyle/>
          <a:p>
            <a:r>
              <a:rPr lang="es-ES_tradnl" sz="1600" b="1" dirty="0" smtClean="0">
                <a:solidFill>
                  <a:schemeClr val="bg1">
                    <a:lumMod val="10000"/>
                  </a:schemeClr>
                </a:solidFill>
              </a:rPr>
              <a:t>22%</a:t>
            </a:r>
            <a:endParaRPr lang="en-US" sz="1600" b="1" dirty="0" smtClean="0">
              <a:solidFill>
                <a:schemeClr val="bg1">
                  <a:lumMod val="10000"/>
                </a:schemeClr>
              </a:solidFill>
            </a:endParaRPr>
          </a:p>
        </p:txBody>
      </p:sp>
      <p:sp>
        <p:nvSpPr>
          <p:cNvPr id="55" name="TextBox 54"/>
          <p:cNvSpPr txBox="1"/>
          <p:nvPr/>
        </p:nvSpPr>
        <p:spPr>
          <a:xfrm>
            <a:off x="1733552" y="2590800"/>
            <a:ext cx="1838965" cy="584775"/>
          </a:xfrm>
          <a:prstGeom prst="rect">
            <a:avLst/>
          </a:prstGeom>
          <a:noFill/>
        </p:spPr>
        <p:txBody>
          <a:bodyPr wrap="none" rtlCol="0">
            <a:spAutoFit/>
          </a:bodyPr>
          <a:lstStyle/>
          <a:p>
            <a:pPr algn="ctr"/>
            <a:r>
              <a:rPr lang="es-ES_tradnl" sz="1600" b="1" dirty="0" smtClean="0">
                <a:solidFill>
                  <a:schemeClr val="bg1">
                    <a:lumMod val="10000"/>
                  </a:schemeClr>
                </a:solidFill>
              </a:rPr>
              <a:t>CLOUD</a:t>
            </a:r>
          </a:p>
          <a:p>
            <a:pPr algn="ctr"/>
            <a:r>
              <a:rPr lang="es-ES_tradnl" sz="1600" b="1" dirty="0" smtClean="0">
                <a:solidFill>
                  <a:schemeClr val="bg1">
                    <a:lumMod val="10000"/>
                  </a:schemeClr>
                </a:solidFill>
              </a:rPr>
              <a:t>Crecimiento 93%</a:t>
            </a:r>
            <a:endParaRPr lang="en-US" sz="1600" b="1" dirty="0" smtClean="0">
              <a:solidFill>
                <a:schemeClr val="bg1">
                  <a:lumMod val="10000"/>
                </a:schemeClr>
              </a:solidFill>
            </a:endParaRPr>
          </a:p>
        </p:txBody>
      </p:sp>
      <p:sp>
        <p:nvSpPr>
          <p:cNvPr id="57" name="TextBox 56"/>
          <p:cNvSpPr txBox="1"/>
          <p:nvPr/>
        </p:nvSpPr>
        <p:spPr>
          <a:xfrm>
            <a:off x="1833560" y="3676664"/>
            <a:ext cx="1838965" cy="584775"/>
          </a:xfrm>
          <a:prstGeom prst="rect">
            <a:avLst/>
          </a:prstGeom>
          <a:noFill/>
        </p:spPr>
        <p:txBody>
          <a:bodyPr wrap="none" rtlCol="0">
            <a:spAutoFit/>
          </a:bodyPr>
          <a:lstStyle/>
          <a:p>
            <a:pPr algn="ctr"/>
            <a:r>
              <a:rPr lang="es-ES_tradnl" sz="1600" b="1" dirty="0" smtClean="0">
                <a:solidFill>
                  <a:srgbClr val="FFC000"/>
                </a:solidFill>
              </a:rPr>
              <a:t>PRIVADA</a:t>
            </a:r>
          </a:p>
          <a:p>
            <a:pPr algn="ctr"/>
            <a:r>
              <a:rPr lang="es-ES_tradnl" sz="1600" b="1" dirty="0" smtClean="0">
                <a:solidFill>
                  <a:srgbClr val="FFC000"/>
                </a:solidFill>
              </a:rPr>
              <a:t>Crecimiento 83%</a:t>
            </a:r>
            <a:endParaRPr lang="en-US" sz="1600" b="1" dirty="0" smtClean="0">
              <a:solidFill>
                <a:srgbClr val="FFC000"/>
              </a:solidFill>
            </a:endParaRPr>
          </a:p>
        </p:txBody>
      </p:sp>
      <p:sp>
        <p:nvSpPr>
          <p:cNvPr id="58" name="TextBox 57"/>
          <p:cNvSpPr txBox="1"/>
          <p:nvPr/>
        </p:nvSpPr>
        <p:spPr>
          <a:xfrm>
            <a:off x="1806121" y="5581664"/>
            <a:ext cx="1952779" cy="584775"/>
          </a:xfrm>
          <a:prstGeom prst="rect">
            <a:avLst/>
          </a:prstGeom>
          <a:noFill/>
        </p:spPr>
        <p:txBody>
          <a:bodyPr wrap="none" rtlCol="0">
            <a:spAutoFit/>
          </a:bodyPr>
          <a:lstStyle/>
          <a:p>
            <a:pPr algn="ctr"/>
            <a:r>
              <a:rPr lang="es-ES_tradnl" sz="1600" b="1" dirty="0" smtClean="0">
                <a:solidFill>
                  <a:schemeClr val="tx1">
                    <a:lumMod val="90000"/>
                    <a:lumOff val="10000"/>
                  </a:schemeClr>
                </a:solidFill>
              </a:rPr>
              <a:t>PÚBLICA</a:t>
            </a:r>
          </a:p>
          <a:p>
            <a:pPr algn="ctr"/>
            <a:r>
              <a:rPr lang="es-ES_tradnl" sz="1600" b="1" dirty="0" smtClean="0">
                <a:solidFill>
                  <a:schemeClr val="tx1">
                    <a:lumMod val="90000"/>
                    <a:lumOff val="10000"/>
                  </a:schemeClr>
                </a:solidFill>
              </a:rPr>
              <a:t>Crecimiento 144%</a:t>
            </a:r>
            <a:endParaRPr lang="en-US" sz="1600" b="1" dirty="0" smtClean="0">
              <a:solidFill>
                <a:schemeClr val="tx1">
                  <a:lumMod val="90000"/>
                  <a:lumOff val="10000"/>
                </a:schemeClr>
              </a:solidFill>
            </a:endParaRPr>
          </a:p>
        </p:txBody>
      </p:sp>
      <p:sp>
        <p:nvSpPr>
          <p:cNvPr id="60" name="TextBox 59"/>
          <p:cNvSpPr txBox="1"/>
          <p:nvPr/>
        </p:nvSpPr>
        <p:spPr>
          <a:xfrm>
            <a:off x="1801538" y="4519616"/>
            <a:ext cx="1952779" cy="584775"/>
          </a:xfrm>
          <a:prstGeom prst="rect">
            <a:avLst/>
          </a:prstGeom>
          <a:noFill/>
        </p:spPr>
        <p:txBody>
          <a:bodyPr wrap="none" rtlCol="0">
            <a:spAutoFit/>
          </a:bodyPr>
          <a:lstStyle/>
          <a:p>
            <a:pPr algn="ctr"/>
            <a:r>
              <a:rPr lang="es-ES_tradnl" sz="1600" b="1" dirty="0" smtClean="0">
                <a:solidFill>
                  <a:srgbClr val="99CC00"/>
                </a:solidFill>
              </a:rPr>
              <a:t>“AMBAS”</a:t>
            </a:r>
          </a:p>
          <a:p>
            <a:pPr algn="ctr"/>
            <a:r>
              <a:rPr lang="es-ES_tradnl" sz="1600" b="1" dirty="0" smtClean="0">
                <a:solidFill>
                  <a:srgbClr val="99CC00"/>
                </a:solidFill>
              </a:rPr>
              <a:t>Crecimiento 167%</a:t>
            </a:r>
            <a:endParaRPr lang="en-US" sz="1600" b="1" dirty="0" smtClean="0">
              <a:solidFill>
                <a:srgbClr val="99CC00"/>
              </a:solidFill>
            </a:endParaRPr>
          </a:p>
        </p:txBody>
      </p:sp>
      <p:sp>
        <p:nvSpPr>
          <p:cNvPr id="28" name="Text Box 26"/>
          <p:cNvSpPr txBox="1">
            <a:spLocks noChangeArrowheads="1"/>
          </p:cNvSpPr>
          <p:nvPr/>
        </p:nvSpPr>
        <p:spPr bwMode="auto">
          <a:xfrm>
            <a:off x="0" y="6581001"/>
            <a:ext cx="9144000" cy="276999"/>
          </a:xfrm>
          <a:prstGeom prst="rect">
            <a:avLst/>
          </a:prstGeom>
          <a:solidFill>
            <a:schemeClr val="tx1">
              <a:lumMod val="90000"/>
              <a:lumOff val="10000"/>
            </a:schemeClr>
          </a:solidFill>
          <a:ln w="9525">
            <a:noFill/>
            <a:miter lim="800000"/>
            <a:headEnd/>
            <a:tailEnd/>
          </a:ln>
          <a:effectLst/>
        </p:spPr>
        <p:txBody>
          <a:bodyPr wrap="square">
            <a:spAutoFit/>
          </a:bodyPr>
          <a:lstStyle/>
          <a:p>
            <a:pPr algn="ctr"/>
            <a:r>
              <a:rPr lang="es-ES" sz="1200" b="1" dirty="0" smtClean="0">
                <a:solidFill>
                  <a:schemeClr val="tx2"/>
                </a:solidFill>
              </a:rPr>
              <a:t>Gráfico escalable			Todos los números han sido sometidos a redondeo</a:t>
            </a:r>
            <a:endParaRPr lang="en-GB" sz="1200" b="1" dirty="0">
              <a:solidFill>
                <a:schemeClr val="tx2"/>
              </a:solidFill>
            </a:endParaRPr>
          </a:p>
        </p:txBody>
      </p:sp>
      <p:sp>
        <p:nvSpPr>
          <p:cNvPr id="49" name="TextBox 48"/>
          <p:cNvSpPr txBox="1"/>
          <p:nvPr/>
        </p:nvSpPr>
        <p:spPr>
          <a:xfrm>
            <a:off x="4386585" y="5290726"/>
            <a:ext cx="579774" cy="338554"/>
          </a:xfrm>
          <a:prstGeom prst="rect">
            <a:avLst/>
          </a:prstGeom>
          <a:noFill/>
        </p:spPr>
        <p:txBody>
          <a:bodyPr wrap="none" rtlCol="0">
            <a:spAutoFit/>
          </a:bodyPr>
          <a:lstStyle/>
          <a:p>
            <a:r>
              <a:rPr lang="es-ES_tradnl" sz="1600" b="1" dirty="0" smtClean="0">
                <a:solidFill>
                  <a:schemeClr val="bg1">
                    <a:lumMod val="10000"/>
                  </a:schemeClr>
                </a:solidFill>
              </a:rPr>
              <a:t>11%</a:t>
            </a:r>
            <a:endParaRPr lang="en-US" sz="1600" b="1" dirty="0" smtClean="0">
              <a:solidFill>
                <a:schemeClr val="bg1">
                  <a:lumMod val="10000"/>
                </a:schemeClr>
              </a:solidFill>
            </a:endParaRPr>
          </a:p>
        </p:txBody>
      </p:sp>
      <p:sp>
        <p:nvSpPr>
          <p:cNvPr id="30" name="TextBox 29"/>
          <p:cNvSpPr txBox="1"/>
          <p:nvPr/>
        </p:nvSpPr>
        <p:spPr>
          <a:xfrm>
            <a:off x="4471896" y="4905380"/>
            <a:ext cx="481222" cy="338554"/>
          </a:xfrm>
          <a:prstGeom prst="rect">
            <a:avLst/>
          </a:prstGeom>
          <a:noFill/>
        </p:spPr>
        <p:txBody>
          <a:bodyPr wrap="none" rtlCol="0">
            <a:spAutoFit/>
          </a:bodyPr>
          <a:lstStyle/>
          <a:p>
            <a:r>
              <a:rPr lang="es-ES_tradnl" sz="1600" b="1" dirty="0" smtClean="0">
                <a:solidFill>
                  <a:schemeClr val="bg1">
                    <a:lumMod val="10000"/>
                  </a:schemeClr>
                </a:solidFill>
              </a:rPr>
              <a:t>4%</a:t>
            </a:r>
            <a:endParaRPr lang="en-US" sz="1600" b="1" dirty="0" smtClean="0">
              <a:solidFill>
                <a:schemeClr val="bg1">
                  <a:lumMod val="10000"/>
                </a:schemeClr>
              </a:solidFill>
            </a:endParaRPr>
          </a:p>
        </p:txBody>
      </p:sp>
      <p:sp>
        <p:nvSpPr>
          <p:cNvPr id="41" name="TextBox 40"/>
          <p:cNvSpPr txBox="1"/>
          <p:nvPr/>
        </p:nvSpPr>
        <p:spPr>
          <a:xfrm>
            <a:off x="576214" y="5248280"/>
            <a:ext cx="652743" cy="338554"/>
          </a:xfrm>
          <a:prstGeom prst="rect">
            <a:avLst/>
          </a:prstGeom>
          <a:noFill/>
        </p:spPr>
        <p:txBody>
          <a:bodyPr wrap="none" rtlCol="0">
            <a:spAutoFit/>
          </a:bodyPr>
          <a:lstStyle/>
          <a:p>
            <a:r>
              <a:rPr lang="es-ES_tradnl" sz="1600" b="1" dirty="0" smtClean="0">
                <a:solidFill>
                  <a:schemeClr val="bg1">
                    <a:lumMod val="10000"/>
                  </a:schemeClr>
                </a:solidFill>
              </a:rPr>
              <a:t>1,5%</a:t>
            </a:r>
            <a:endParaRPr lang="en-US" sz="1600" b="1" dirty="0" smtClean="0">
              <a:solidFill>
                <a:schemeClr val="bg1">
                  <a:lumMod val="10000"/>
                </a:schemeClr>
              </a:solidFill>
            </a:endParaRPr>
          </a:p>
        </p:txBody>
      </p:sp>
      <p:sp>
        <p:nvSpPr>
          <p:cNvPr id="42" name="TextBox 41"/>
          <p:cNvSpPr txBox="1"/>
          <p:nvPr/>
        </p:nvSpPr>
        <p:spPr>
          <a:xfrm>
            <a:off x="7885872" y="6146754"/>
            <a:ext cx="697627" cy="369332"/>
          </a:xfrm>
          <a:prstGeom prst="rect">
            <a:avLst/>
          </a:prstGeom>
          <a:noFill/>
        </p:spPr>
        <p:txBody>
          <a:bodyPr wrap="none" rtlCol="0">
            <a:spAutoFit/>
          </a:bodyPr>
          <a:lstStyle/>
          <a:p>
            <a:r>
              <a:rPr lang="es-ES_tradnl" b="1" dirty="0" smtClean="0">
                <a:solidFill>
                  <a:schemeClr val="bg1">
                    <a:lumMod val="10000"/>
                  </a:schemeClr>
                </a:solidFill>
              </a:rPr>
              <a:t>2013</a:t>
            </a:r>
            <a:endParaRPr lang="en-US" b="1" dirty="0">
              <a:solidFill>
                <a:schemeClr val="bg1">
                  <a:lumMod val="10000"/>
                </a:schemeClr>
              </a:solidFill>
            </a:endParaRPr>
          </a:p>
        </p:txBody>
      </p:sp>
      <p:sp>
        <p:nvSpPr>
          <p:cNvPr id="43" name="Rectangle 42"/>
          <p:cNvSpPr>
            <a:spLocks noChangeAspect="1"/>
          </p:cNvSpPr>
          <p:nvPr/>
        </p:nvSpPr>
        <p:spPr bwMode="auto">
          <a:xfrm>
            <a:off x="7356860" y="1410686"/>
            <a:ext cx="1761711" cy="4597908"/>
          </a:xfrm>
          <a:prstGeom prst="rect">
            <a:avLst/>
          </a:prstGeom>
          <a:noFill/>
          <a:ln w="57150" cap="flat" cmpd="sng" algn="ctr">
            <a:solidFill>
              <a:schemeClr val="bg1">
                <a:lumMod val="10000"/>
              </a:schemeClr>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algn="ctr"/>
            <a:endParaRPr lang="en-US" b="1" smtClean="0">
              <a:ln>
                <a:solidFill>
                  <a:sysClr val="windowText" lastClr="000000"/>
                </a:solidFill>
              </a:ln>
              <a:solidFill>
                <a:schemeClr val="tx2"/>
              </a:solidFill>
            </a:endParaRPr>
          </a:p>
        </p:txBody>
      </p:sp>
      <p:sp>
        <p:nvSpPr>
          <p:cNvPr id="44" name="Rectangle 43"/>
          <p:cNvSpPr>
            <a:spLocks noChangeAspect="1"/>
          </p:cNvSpPr>
          <p:nvPr/>
        </p:nvSpPr>
        <p:spPr bwMode="auto">
          <a:xfrm>
            <a:off x="7356860" y="4163030"/>
            <a:ext cx="1758514" cy="918972"/>
          </a:xfrm>
          <a:prstGeom prst="rect">
            <a:avLst/>
          </a:prstGeom>
          <a:solidFill>
            <a:srgbClr val="99CC00">
              <a:alpha val="20000"/>
            </a:srgbClr>
          </a:solidFill>
          <a:ln w="9525" cap="flat" cmpd="sng" algn="ctr">
            <a:solidFill>
              <a:schemeClr val="bg2">
                <a:lumMod val="90000"/>
                <a:lumOff val="10000"/>
              </a:schemeClr>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algn="ctr"/>
            <a:r>
              <a:rPr lang="es-ES_tradnl" sz="1600" b="1" dirty="0" smtClean="0">
                <a:solidFill>
                  <a:schemeClr val="bg1">
                    <a:lumMod val="10000"/>
                  </a:schemeClr>
                </a:solidFill>
              </a:rPr>
              <a:t>Ambos</a:t>
            </a:r>
          </a:p>
          <a:p>
            <a:pPr algn="ctr"/>
            <a:r>
              <a:rPr lang="es-ES_tradnl" sz="1600" b="1" dirty="0" smtClean="0">
                <a:solidFill>
                  <a:schemeClr val="bg1">
                    <a:lumMod val="10000"/>
                  </a:schemeClr>
                </a:solidFill>
              </a:rPr>
              <a:t>8%</a:t>
            </a:r>
            <a:endParaRPr lang="en-US" sz="1600" b="1" dirty="0" smtClean="0">
              <a:solidFill>
                <a:schemeClr val="bg1">
                  <a:lumMod val="10000"/>
                </a:schemeClr>
              </a:solidFill>
            </a:endParaRPr>
          </a:p>
        </p:txBody>
      </p:sp>
      <p:sp>
        <p:nvSpPr>
          <p:cNvPr id="47" name="TextBox 46"/>
          <p:cNvSpPr txBox="1"/>
          <p:nvPr/>
        </p:nvSpPr>
        <p:spPr>
          <a:xfrm>
            <a:off x="7921323" y="1018310"/>
            <a:ext cx="1143000" cy="338554"/>
          </a:xfrm>
          <a:prstGeom prst="rect">
            <a:avLst/>
          </a:prstGeom>
          <a:noFill/>
        </p:spPr>
        <p:txBody>
          <a:bodyPr wrap="square" rtlCol="0">
            <a:spAutoFit/>
          </a:bodyPr>
          <a:lstStyle/>
          <a:p>
            <a:r>
              <a:rPr lang="es-ES_tradnl" sz="1600" b="1" dirty="0" smtClean="0">
                <a:solidFill>
                  <a:schemeClr val="bg1">
                    <a:lumMod val="10000"/>
                  </a:schemeClr>
                </a:solidFill>
              </a:rPr>
              <a:t>54%</a:t>
            </a:r>
            <a:endParaRPr lang="en-US" sz="1600" b="1" dirty="0" smtClean="0">
              <a:solidFill>
                <a:schemeClr val="bg1">
                  <a:lumMod val="10000"/>
                </a:schemeClr>
              </a:solidFill>
            </a:endParaRPr>
          </a:p>
        </p:txBody>
      </p:sp>
      <p:sp>
        <p:nvSpPr>
          <p:cNvPr id="52" name="Rectangle 51"/>
          <p:cNvSpPr>
            <a:spLocks noChangeAspect="1"/>
          </p:cNvSpPr>
          <p:nvPr/>
        </p:nvSpPr>
        <p:spPr bwMode="auto">
          <a:xfrm>
            <a:off x="7429488" y="1447800"/>
            <a:ext cx="1627910" cy="2667000"/>
          </a:xfrm>
          <a:prstGeom prst="rect">
            <a:avLst/>
          </a:prstGeom>
          <a:solidFill>
            <a:schemeClr val="accent5"/>
          </a:solidFill>
          <a:ln w="9525" cap="flat" cmpd="sng" algn="ctr">
            <a:solidFill>
              <a:schemeClr val="accent1"/>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algn="ctr"/>
            <a:endParaRPr lang="en-US" b="1" dirty="0" smtClean="0">
              <a:solidFill>
                <a:schemeClr val="tx2"/>
              </a:solidFill>
            </a:endParaRPr>
          </a:p>
        </p:txBody>
      </p:sp>
      <p:sp>
        <p:nvSpPr>
          <p:cNvPr id="54" name="Rectangle 53"/>
          <p:cNvSpPr>
            <a:spLocks noChangeAspect="1"/>
          </p:cNvSpPr>
          <p:nvPr/>
        </p:nvSpPr>
        <p:spPr bwMode="auto">
          <a:xfrm>
            <a:off x="7387923" y="5056910"/>
            <a:ext cx="1752600" cy="918972"/>
          </a:xfrm>
          <a:prstGeom prst="rect">
            <a:avLst/>
          </a:prstGeom>
          <a:solidFill>
            <a:srgbClr val="0070C0">
              <a:alpha val="20000"/>
            </a:srgbClr>
          </a:solidFill>
          <a:ln w="9525" cap="flat" cmpd="sng" algn="ctr">
            <a:solidFill>
              <a:schemeClr val="bg2">
                <a:lumMod val="90000"/>
                <a:lumOff val="10000"/>
              </a:schemeClr>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algn="ctr"/>
            <a:endParaRPr lang="en-US" b="1" dirty="0" smtClean="0">
              <a:solidFill>
                <a:schemeClr val="tx2"/>
              </a:solidFill>
            </a:endParaRPr>
          </a:p>
        </p:txBody>
      </p:sp>
      <p:sp>
        <p:nvSpPr>
          <p:cNvPr id="56" name="TextBox 55"/>
          <p:cNvSpPr txBox="1"/>
          <p:nvPr/>
        </p:nvSpPr>
        <p:spPr>
          <a:xfrm>
            <a:off x="7756215" y="2542310"/>
            <a:ext cx="925253" cy="584775"/>
          </a:xfrm>
          <a:prstGeom prst="rect">
            <a:avLst/>
          </a:prstGeom>
          <a:noFill/>
        </p:spPr>
        <p:txBody>
          <a:bodyPr wrap="none" rtlCol="0">
            <a:spAutoFit/>
          </a:bodyPr>
          <a:lstStyle/>
          <a:p>
            <a:pPr algn="ctr"/>
            <a:r>
              <a:rPr lang="es-ES_tradnl" sz="1600" b="1" dirty="0" smtClean="0">
                <a:solidFill>
                  <a:schemeClr val="bg1">
                    <a:lumMod val="10000"/>
                  </a:schemeClr>
                </a:solidFill>
              </a:rPr>
              <a:t>Privada</a:t>
            </a:r>
          </a:p>
          <a:p>
            <a:pPr algn="ctr"/>
            <a:r>
              <a:rPr lang="es-ES_tradnl" sz="1600" b="1" dirty="0" smtClean="0">
                <a:solidFill>
                  <a:schemeClr val="bg1">
                    <a:lumMod val="10000"/>
                  </a:schemeClr>
                </a:solidFill>
              </a:rPr>
              <a:t>42%</a:t>
            </a:r>
            <a:endParaRPr lang="en-US" sz="1600" b="1" dirty="0" smtClean="0">
              <a:solidFill>
                <a:schemeClr val="bg1">
                  <a:lumMod val="10000"/>
                </a:schemeClr>
              </a:solidFill>
            </a:endParaRPr>
          </a:p>
        </p:txBody>
      </p:sp>
      <p:sp>
        <p:nvSpPr>
          <p:cNvPr id="61" name="TextBox 60"/>
          <p:cNvSpPr txBox="1"/>
          <p:nvPr/>
        </p:nvSpPr>
        <p:spPr>
          <a:xfrm>
            <a:off x="7754193" y="5285510"/>
            <a:ext cx="914033" cy="584775"/>
          </a:xfrm>
          <a:prstGeom prst="rect">
            <a:avLst/>
          </a:prstGeom>
          <a:noFill/>
        </p:spPr>
        <p:txBody>
          <a:bodyPr wrap="none" rtlCol="0">
            <a:spAutoFit/>
          </a:bodyPr>
          <a:lstStyle/>
          <a:p>
            <a:pPr algn="ctr"/>
            <a:r>
              <a:rPr lang="es-ES_tradnl" sz="1600" b="1" dirty="0" smtClean="0">
                <a:solidFill>
                  <a:schemeClr val="bg1">
                    <a:lumMod val="10000"/>
                  </a:schemeClr>
                </a:solidFill>
              </a:rPr>
              <a:t>Pública</a:t>
            </a:r>
          </a:p>
          <a:p>
            <a:pPr algn="ctr"/>
            <a:r>
              <a:rPr lang="es-ES_tradnl" sz="1600" b="1" dirty="0" smtClean="0">
                <a:solidFill>
                  <a:schemeClr val="bg1">
                    <a:lumMod val="10000"/>
                  </a:schemeClr>
                </a:solidFill>
              </a:rPr>
              <a:t>21%</a:t>
            </a:r>
            <a:endParaRPr lang="en-US" sz="1600" b="1" dirty="0" smtClean="0">
              <a:solidFill>
                <a:schemeClr val="bg1">
                  <a:lumMod val="10000"/>
                </a:schemeClr>
              </a:solidFill>
            </a:endParaRPr>
          </a:p>
        </p:txBody>
      </p:sp>
      <p:sp>
        <p:nvSpPr>
          <p:cNvPr id="74" name="TextBox 73"/>
          <p:cNvSpPr txBox="1"/>
          <p:nvPr/>
        </p:nvSpPr>
        <p:spPr>
          <a:xfrm>
            <a:off x="5257800" y="1295400"/>
            <a:ext cx="1838965" cy="584775"/>
          </a:xfrm>
          <a:prstGeom prst="rect">
            <a:avLst/>
          </a:prstGeom>
          <a:noFill/>
        </p:spPr>
        <p:txBody>
          <a:bodyPr wrap="none" rtlCol="0">
            <a:spAutoFit/>
          </a:bodyPr>
          <a:lstStyle/>
          <a:p>
            <a:pPr algn="ctr"/>
            <a:r>
              <a:rPr lang="es-ES_tradnl" sz="1600" b="1" dirty="0" smtClean="0">
                <a:solidFill>
                  <a:schemeClr val="bg1">
                    <a:lumMod val="10000"/>
                  </a:schemeClr>
                </a:solidFill>
              </a:rPr>
              <a:t>CLOUD</a:t>
            </a:r>
          </a:p>
          <a:p>
            <a:pPr algn="ctr"/>
            <a:r>
              <a:rPr lang="es-ES_tradnl" sz="1600" b="1" dirty="0" smtClean="0">
                <a:solidFill>
                  <a:schemeClr val="bg1">
                    <a:lumMod val="10000"/>
                  </a:schemeClr>
                </a:solidFill>
              </a:rPr>
              <a:t>Crecimiento 92%</a:t>
            </a:r>
            <a:endParaRPr lang="en-US" sz="1600" b="1" dirty="0" smtClean="0">
              <a:solidFill>
                <a:schemeClr val="bg1">
                  <a:lumMod val="10000"/>
                </a:schemeClr>
              </a:solidFill>
            </a:endParaRPr>
          </a:p>
        </p:txBody>
      </p:sp>
      <p:sp>
        <p:nvSpPr>
          <p:cNvPr id="75" name="TextBox 74"/>
          <p:cNvSpPr txBox="1"/>
          <p:nvPr/>
        </p:nvSpPr>
        <p:spPr>
          <a:xfrm>
            <a:off x="5486400" y="3200400"/>
            <a:ext cx="1838965" cy="584775"/>
          </a:xfrm>
          <a:prstGeom prst="rect">
            <a:avLst/>
          </a:prstGeom>
          <a:noFill/>
        </p:spPr>
        <p:txBody>
          <a:bodyPr wrap="none" rtlCol="0">
            <a:spAutoFit/>
          </a:bodyPr>
          <a:lstStyle/>
          <a:p>
            <a:pPr algn="ctr"/>
            <a:r>
              <a:rPr lang="es-ES_tradnl" sz="1600" b="1" dirty="0" smtClean="0">
                <a:solidFill>
                  <a:srgbClr val="FFC000"/>
                </a:solidFill>
              </a:rPr>
              <a:t>PRIVADA</a:t>
            </a:r>
          </a:p>
          <a:p>
            <a:pPr algn="ctr"/>
            <a:r>
              <a:rPr lang="es-ES_tradnl" sz="1600" b="1" dirty="0" smtClean="0">
                <a:solidFill>
                  <a:srgbClr val="FFC000"/>
                </a:solidFill>
              </a:rPr>
              <a:t>Crecimiento 91%</a:t>
            </a:r>
            <a:endParaRPr lang="en-US" sz="1600" b="1" dirty="0" smtClean="0">
              <a:solidFill>
                <a:srgbClr val="FFC000"/>
              </a:solidFill>
            </a:endParaRPr>
          </a:p>
        </p:txBody>
      </p:sp>
      <p:sp>
        <p:nvSpPr>
          <p:cNvPr id="76" name="TextBox 75"/>
          <p:cNvSpPr txBox="1"/>
          <p:nvPr/>
        </p:nvSpPr>
        <p:spPr>
          <a:xfrm>
            <a:off x="5515868" y="5105400"/>
            <a:ext cx="1838966" cy="584775"/>
          </a:xfrm>
          <a:prstGeom prst="rect">
            <a:avLst/>
          </a:prstGeom>
          <a:noFill/>
        </p:spPr>
        <p:txBody>
          <a:bodyPr wrap="none" rtlCol="0">
            <a:spAutoFit/>
          </a:bodyPr>
          <a:lstStyle/>
          <a:p>
            <a:pPr algn="ctr"/>
            <a:r>
              <a:rPr lang="es-ES_tradnl" sz="1600" b="1" dirty="0" smtClean="0">
                <a:solidFill>
                  <a:schemeClr val="tx1">
                    <a:lumMod val="90000"/>
                    <a:lumOff val="10000"/>
                  </a:schemeClr>
                </a:solidFill>
              </a:rPr>
              <a:t>PÚBLICA</a:t>
            </a:r>
          </a:p>
          <a:p>
            <a:pPr algn="ctr"/>
            <a:r>
              <a:rPr lang="es-ES_tradnl" sz="1600" b="1" dirty="0" smtClean="0">
                <a:solidFill>
                  <a:schemeClr val="tx1">
                    <a:lumMod val="90000"/>
                    <a:lumOff val="10000"/>
                  </a:schemeClr>
                </a:solidFill>
              </a:rPr>
              <a:t>Crecimiento 94%</a:t>
            </a:r>
            <a:endParaRPr lang="en-US" sz="1600" b="1" dirty="0" smtClean="0">
              <a:solidFill>
                <a:schemeClr val="tx1">
                  <a:lumMod val="90000"/>
                  <a:lumOff val="10000"/>
                </a:schemeClr>
              </a:solidFill>
            </a:endParaRPr>
          </a:p>
        </p:txBody>
      </p:sp>
      <p:sp>
        <p:nvSpPr>
          <p:cNvPr id="77" name="TextBox 76"/>
          <p:cNvSpPr txBox="1"/>
          <p:nvPr/>
        </p:nvSpPr>
        <p:spPr>
          <a:xfrm>
            <a:off x="5454378" y="4043352"/>
            <a:ext cx="1952778" cy="584775"/>
          </a:xfrm>
          <a:prstGeom prst="rect">
            <a:avLst/>
          </a:prstGeom>
          <a:noFill/>
        </p:spPr>
        <p:txBody>
          <a:bodyPr wrap="none" rtlCol="0">
            <a:spAutoFit/>
          </a:bodyPr>
          <a:lstStyle/>
          <a:p>
            <a:pPr algn="ctr"/>
            <a:r>
              <a:rPr lang="es-ES_tradnl" sz="1600" b="1" dirty="0" smtClean="0">
                <a:solidFill>
                  <a:srgbClr val="99CC00"/>
                </a:solidFill>
              </a:rPr>
              <a:t>“AMBAS”</a:t>
            </a:r>
          </a:p>
          <a:p>
            <a:pPr algn="ctr"/>
            <a:r>
              <a:rPr lang="es-ES_tradnl" sz="1600" b="1" dirty="0" smtClean="0">
                <a:solidFill>
                  <a:srgbClr val="99CC00"/>
                </a:solidFill>
              </a:rPr>
              <a:t>Crecimiento 106%</a:t>
            </a:r>
            <a:endParaRPr lang="en-US" sz="1600" b="1" dirty="0" smtClean="0">
              <a:solidFill>
                <a:srgbClr val="99CC00"/>
              </a:solidFill>
            </a:endParaRPr>
          </a:p>
        </p:txBody>
      </p:sp>
      <p:sp>
        <p:nvSpPr>
          <p:cNvPr id="78" name="Rounded Rectangular Callout 77"/>
          <p:cNvSpPr/>
          <p:nvPr/>
        </p:nvSpPr>
        <p:spPr bwMode="auto">
          <a:xfrm>
            <a:off x="5562600" y="4648200"/>
            <a:ext cx="1981200" cy="630370"/>
          </a:xfrm>
          <a:prstGeom prst="wedgeRoundRectCallout">
            <a:avLst>
              <a:gd name="adj1" fmla="val 55764"/>
              <a:gd name="adj2" fmla="val 95250"/>
              <a:gd name="adj3" fmla="val 16667"/>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b="0" i="0" u="none" strike="noStrike" cap="none" normalizeH="0" baseline="0" dirty="0" smtClean="0">
                <a:ln>
                  <a:noFill/>
                </a:ln>
                <a:solidFill>
                  <a:srgbClr val="000000"/>
                </a:solidFill>
                <a:effectLst/>
                <a:latin typeface="Arial" charset="0"/>
              </a:rPr>
              <a:t>Amortizar los</a:t>
            </a:r>
            <a:r>
              <a:rPr kumimoji="0" lang="es-ES_tradnl" sz="1400" b="0" i="0" u="none" strike="noStrike" cap="none" normalizeH="0" dirty="0" smtClean="0">
                <a:ln>
                  <a:noFill/>
                </a:ln>
                <a:solidFill>
                  <a:srgbClr val="000000"/>
                </a:solidFill>
                <a:effectLst/>
                <a:latin typeface="Arial" charset="0"/>
              </a:rPr>
              <a:t> Activos Tecnológicos</a:t>
            </a:r>
            <a:r>
              <a:rPr kumimoji="0" lang="es-ES_tradnl" sz="1400" b="0" i="0" u="none" strike="noStrike" cap="none" normalizeH="0" baseline="0" dirty="0" smtClean="0">
                <a:ln>
                  <a:noFill/>
                </a:ln>
                <a:solidFill>
                  <a:srgbClr val="000000"/>
                </a:solidFill>
                <a:effectLst/>
                <a:latin typeface="Arial" charset="0"/>
              </a:rPr>
              <a:t>. </a:t>
            </a:r>
            <a:endParaRPr kumimoji="0" lang="en-US" sz="1400" b="0" i="0" u="none" strike="noStrike" cap="none" normalizeH="0" baseline="0" dirty="0" smtClean="0">
              <a:ln>
                <a:noFill/>
              </a:ln>
              <a:solidFill>
                <a:srgbClr val="000000"/>
              </a:solidFill>
              <a:effectLst/>
              <a:latin typeface="Arial" charset="0"/>
            </a:endParaRPr>
          </a:p>
        </p:txBody>
      </p:sp>
      <p:sp>
        <p:nvSpPr>
          <p:cNvPr id="79" name="Rounded Rectangular Callout 78"/>
          <p:cNvSpPr/>
          <p:nvPr/>
        </p:nvSpPr>
        <p:spPr bwMode="auto">
          <a:xfrm>
            <a:off x="5562600" y="2133600"/>
            <a:ext cx="1981200" cy="630370"/>
          </a:xfrm>
          <a:prstGeom prst="wedgeRoundRectCallout">
            <a:avLst>
              <a:gd name="adj1" fmla="val 55764"/>
              <a:gd name="adj2" fmla="val 95250"/>
              <a:gd name="adj3" fmla="val 16667"/>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b="0" i="0" u="none" strike="noStrike" cap="none" normalizeH="0" baseline="0" dirty="0" smtClean="0">
                <a:ln>
                  <a:noFill/>
                </a:ln>
                <a:solidFill>
                  <a:srgbClr val="000000"/>
                </a:solidFill>
                <a:effectLst/>
                <a:latin typeface="Arial" charset="0"/>
              </a:rPr>
              <a:t>Falta de presupuesto para invertir. </a:t>
            </a:r>
            <a:endParaRPr kumimoji="0" lang="en-US" sz="1400" b="0" i="0" u="none" strike="noStrike" cap="none" normalizeH="0" baseline="0" dirty="0" smtClean="0">
              <a:ln>
                <a:noFill/>
              </a:ln>
              <a:solidFill>
                <a:srgbClr val="000000"/>
              </a:solidFill>
              <a:effectLst/>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20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7"/>
                                        </p:tgtEl>
                                        <p:attrNameLst>
                                          <p:attrName>style.visibility</p:attrName>
                                        </p:attrNameLst>
                                      </p:cBhvr>
                                      <p:to>
                                        <p:strVal val="visible"/>
                                      </p:to>
                                    </p:set>
                                    <p:animEffect transition="in" filter="fade">
                                      <p:cBhvr>
                                        <p:cTn id="12" dur="2000"/>
                                        <p:tgtEl>
                                          <p:spTgt spid="5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8"/>
                                        </p:tgtEl>
                                        <p:attrNameLst>
                                          <p:attrName>style.visibility</p:attrName>
                                        </p:attrNameLst>
                                      </p:cBhvr>
                                      <p:to>
                                        <p:strVal val="visible"/>
                                      </p:to>
                                    </p:set>
                                    <p:animEffect transition="in" filter="fade">
                                      <p:cBhvr>
                                        <p:cTn id="17" dur="2000"/>
                                        <p:tgtEl>
                                          <p:spTgt spid="5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0"/>
                                        </p:tgtEl>
                                        <p:attrNameLst>
                                          <p:attrName>style.visibility</p:attrName>
                                        </p:attrNameLst>
                                      </p:cBhvr>
                                      <p:to>
                                        <p:strVal val="visible"/>
                                      </p:to>
                                    </p:set>
                                    <p:animEffect transition="in" filter="fade">
                                      <p:cBhvr>
                                        <p:cTn id="22" dur="2000"/>
                                        <p:tgtEl>
                                          <p:spTgt spid="6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3"/>
                                        </p:tgtEl>
                                        <p:attrNameLst>
                                          <p:attrName>style.visibility</p:attrName>
                                        </p:attrNameLst>
                                      </p:cBhvr>
                                      <p:to>
                                        <p:strVal val="visible"/>
                                      </p:to>
                                    </p:set>
                                    <p:animEffect transition="in" filter="fade">
                                      <p:cBhvr>
                                        <p:cTn id="27" dur="2000"/>
                                        <p:tgtEl>
                                          <p:spTgt spid="43"/>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7"/>
                                        </p:tgtEl>
                                        <p:attrNameLst>
                                          <p:attrName>style.visibility</p:attrName>
                                        </p:attrNameLst>
                                      </p:cBhvr>
                                      <p:to>
                                        <p:strVal val="visible"/>
                                      </p:to>
                                    </p:set>
                                    <p:animEffect transition="in" filter="fade">
                                      <p:cBhvr>
                                        <p:cTn id="30" dur="2000"/>
                                        <p:tgtEl>
                                          <p:spTgt spid="47"/>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4"/>
                                        </p:tgtEl>
                                        <p:attrNameLst>
                                          <p:attrName>style.visibility</p:attrName>
                                        </p:attrNameLst>
                                      </p:cBhvr>
                                      <p:to>
                                        <p:strVal val="visible"/>
                                      </p:to>
                                    </p:set>
                                    <p:animEffect transition="in" filter="fade">
                                      <p:cBhvr>
                                        <p:cTn id="33" dur="2000"/>
                                        <p:tgtEl>
                                          <p:spTgt spid="44"/>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74"/>
                                        </p:tgtEl>
                                        <p:attrNameLst>
                                          <p:attrName>style.visibility</p:attrName>
                                        </p:attrNameLst>
                                      </p:cBhvr>
                                      <p:to>
                                        <p:strVal val="visible"/>
                                      </p:to>
                                    </p:set>
                                    <p:animEffect transition="in" filter="fade">
                                      <p:cBhvr>
                                        <p:cTn id="38" dur="2000"/>
                                        <p:tgtEl>
                                          <p:spTgt spid="74"/>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75"/>
                                        </p:tgtEl>
                                        <p:attrNameLst>
                                          <p:attrName>style.visibility</p:attrName>
                                        </p:attrNameLst>
                                      </p:cBhvr>
                                      <p:to>
                                        <p:strVal val="visible"/>
                                      </p:to>
                                    </p:set>
                                    <p:animEffect transition="in" filter="fade">
                                      <p:cBhvr>
                                        <p:cTn id="43" dur="2000"/>
                                        <p:tgtEl>
                                          <p:spTgt spid="75"/>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76"/>
                                        </p:tgtEl>
                                        <p:attrNameLst>
                                          <p:attrName>style.visibility</p:attrName>
                                        </p:attrNameLst>
                                      </p:cBhvr>
                                      <p:to>
                                        <p:strVal val="visible"/>
                                      </p:to>
                                    </p:set>
                                    <p:animEffect transition="in" filter="fade">
                                      <p:cBhvr>
                                        <p:cTn id="48" dur="2000"/>
                                        <p:tgtEl>
                                          <p:spTgt spid="76"/>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77"/>
                                        </p:tgtEl>
                                        <p:attrNameLst>
                                          <p:attrName>style.visibility</p:attrName>
                                        </p:attrNameLst>
                                      </p:cBhvr>
                                      <p:to>
                                        <p:strVal val="visible"/>
                                      </p:to>
                                    </p:set>
                                    <p:animEffect transition="in" filter="fade">
                                      <p:cBhvr>
                                        <p:cTn id="53" dur="2000"/>
                                        <p:tgtEl>
                                          <p:spTgt spid="77"/>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78"/>
                                        </p:tgtEl>
                                        <p:attrNameLst>
                                          <p:attrName>style.visibility</p:attrName>
                                        </p:attrNameLst>
                                      </p:cBhvr>
                                      <p:to>
                                        <p:strVal val="visible"/>
                                      </p:to>
                                    </p:set>
                                    <p:animEffect transition="in" filter="fade">
                                      <p:cBhvr>
                                        <p:cTn id="58" dur="2000"/>
                                        <p:tgtEl>
                                          <p:spTgt spid="78"/>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1" nodeType="clickEffect">
                                  <p:stCondLst>
                                    <p:cond delay="0"/>
                                  </p:stCondLst>
                                  <p:childTnLst>
                                    <p:set>
                                      <p:cBhvr>
                                        <p:cTn id="62" dur="1" fill="hold">
                                          <p:stCondLst>
                                            <p:cond delay="0"/>
                                          </p:stCondLst>
                                        </p:cTn>
                                        <p:tgtEl>
                                          <p:spTgt spid="78"/>
                                        </p:tgtEl>
                                        <p:attrNameLst>
                                          <p:attrName>style.visibility</p:attrName>
                                        </p:attrNameLst>
                                      </p:cBhvr>
                                      <p:to>
                                        <p:strVal val="visible"/>
                                      </p:to>
                                    </p:set>
                                    <p:animEffect transition="in" filter="fade">
                                      <p:cBhvr>
                                        <p:cTn id="63" dur="2000"/>
                                        <p:tgtEl>
                                          <p:spTgt spid="78"/>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79"/>
                                        </p:tgtEl>
                                        <p:attrNameLst>
                                          <p:attrName>style.visibility</p:attrName>
                                        </p:attrNameLst>
                                      </p:cBhvr>
                                      <p:to>
                                        <p:strVal val="visible"/>
                                      </p:to>
                                    </p:set>
                                    <p:animEffect transition="in" filter="fade">
                                      <p:cBhvr>
                                        <p:cTn id="68" dur="2000"/>
                                        <p:tgtEl>
                                          <p:spTgt spid="79"/>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1" nodeType="clickEffect">
                                  <p:stCondLst>
                                    <p:cond delay="0"/>
                                  </p:stCondLst>
                                  <p:childTnLst>
                                    <p:set>
                                      <p:cBhvr>
                                        <p:cTn id="72" dur="1" fill="hold">
                                          <p:stCondLst>
                                            <p:cond delay="0"/>
                                          </p:stCondLst>
                                        </p:cTn>
                                        <p:tgtEl>
                                          <p:spTgt spid="79"/>
                                        </p:tgtEl>
                                        <p:attrNameLst>
                                          <p:attrName>style.visibility</p:attrName>
                                        </p:attrNameLst>
                                      </p:cBhvr>
                                      <p:to>
                                        <p:strVal val="visible"/>
                                      </p:to>
                                    </p:set>
                                    <p:animEffect transition="in" filter="fade">
                                      <p:cBhvr>
                                        <p:cTn id="73" dur="20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7" grpId="0"/>
      <p:bldP spid="58" grpId="0"/>
      <p:bldP spid="60" grpId="0"/>
      <p:bldP spid="43" grpId="0" animBg="1"/>
      <p:bldP spid="44" grpId="0" animBg="1"/>
      <p:bldP spid="47" grpId="0"/>
      <p:bldP spid="74" grpId="0"/>
      <p:bldP spid="75" grpId="0"/>
      <p:bldP spid="76" grpId="0"/>
      <p:bldP spid="77" grpId="0"/>
      <p:bldP spid="78" grpId="0" animBg="1"/>
      <p:bldP spid="78" grpId="1" animBg="1"/>
      <p:bldP spid="79" grpId="0" animBg="1"/>
      <p:bldP spid="79"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1" name="Rectangle 3"/>
          <p:cNvSpPr>
            <a:spLocks noGrp="1" noChangeArrowheads="1"/>
          </p:cNvSpPr>
          <p:nvPr>
            <p:ph type="title"/>
          </p:nvPr>
        </p:nvSpPr>
        <p:spPr>
          <a:xfrm>
            <a:off x="304800" y="0"/>
            <a:ext cx="7278687" cy="993775"/>
          </a:xfrm>
        </p:spPr>
        <p:txBody>
          <a:bodyPr/>
          <a:lstStyle/>
          <a:p>
            <a:pPr>
              <a:defRPr/>
            </a:pPr>
            <a:r>
              <a:rPr lang="en-US" dirty="0" err="1" smtClean="0"/>
              <a:t>Dinámica</a:t>
            </a:r>
            <a:r>
              <a:rPr lang="en-US" dirty="0" smtClean="0"/>
              <a:t> de </a:t>
            </a:r>
            <a:r>
              <a:rPr lang="en-US" dirty="0" err="1" smtClean="0"/>
              <a:t>mercado</a:t>
            </a:r>
            <a:endParaRPr lang="en-US" dirty="0"/>
          </a:p>
        </p:txBody>
      </p:sp>
      <p:sp>
        <p:nvSpPr>
          <p:cNvPr id="33" name="TextBox 32"/>
          <p:cNvSpPr txBox="1"/>
          <p:nvPr/>
        </p:nvSpPr>
        <p:spPr>
          <a:xfrm>
            <a:off x="990600" y="5193268"/>
            <a:ext cx="697627" cy="369332"/>
          </a:xfrm>
          <a:prstGeom prst="rect">
            <a:avLst/>
          </a:prstGeom>
          <a:noFill/>
        </p:spPr>
        <p:txBody>
          <a:bodyPr wrap="none" rtlCol="0">
            <a:spAutoFit/>
          </a:bodyPr>
          <a:lstStyle/>
          <a:p>
            <a:r>
              <a:rPr lang="es-ES_tradnl" b="1" dirty="0" smtClean="0">
                <a:solidFill>
                  <a:schemeClr val="bg1">
                    <a:lumMod val="10000"/>
                  </a:schemeClr>
                </a:solidFill>
              </a:rPr>
              <a:t>2012</a:t>
            </a:r>
            <a:endParaRPr lang="en-US" b="1" dirty="0">
              <a:solidFill>
                <a:schemeClr val="bg1">
                  <a:lumMod val="10000"/>
                </a:schemeClr>
              </a:solidFill>
            </a:endParaRPr>
          </a:p>
        </p:txBody>
      </p:sp>
      <p:sp>
        <p:nvSpPr>
          <p:cNvPr id="42" name="Rectangle 41"/>
          <p:cNvSpPr>
            <a:spLocks noChangeAspect="1"/>
          </p:cNvSpPr>
          <p:nvPr/>
        </p:nvSpPr>
        <p:spPr bwMode="auto">
          <a:xfrm>
            <a:off x="531875" y="1828800"/>
            <a:ext cx="1761711" cy="3226308"/>
          </a:xfrm>
          <a:prstGeom prst="rect">
            <a:avLst/>
          </a:prstGeom>
          <a:noFill/>
          <a:ln w="28575" cap="flat" cmpd="sng" algn="ctr">
            <a:solidFill>
              <a:schemeClr val="bg1">
                <a:lumMod val="10000"/>
              </a:schemeClr>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algn="ctr"/>
            <a:endParaRPr lang="en-US" b="1" smtClean="0">
              <a:ln>
                <a:solidFill>
                  <a:sysClr val="windowText" lastClr="000000"/>
                </a:solidFill>
              </a:ln>
              <a:solidFill>
                <a:schemeClr val="tx2"/>
              </a:solidFill>
            </a:endParaRPr>
          </a:p>
        </p:txBody>
      </p:sp>
      <p:sp>
        <p:nvSpPr>
          <p:cNvPr id="44" name="TextBox 43"/>
          <p:cNvSpPr txBox="1"/>
          <p:nvPr/>
        </p:nvSpPr>
        <p:spPr>
          <a:xfrm>
            <a:off x="990600" y="1371600"/>
            <a:ext cx="595035" cy="338554"/>
          </a:xfrm>
          <a:prstGeom prst="rect">
            <a:avLst/>
          </a:prstGeom>
          <a:noFill/>
        </p:spPr>
        <p:txBody>
          <a:bodyPr wrap="square" rtlCol="0">
            <a:spAutoFit/>
          </a:bodyPr>
          <a:lstStyle/>
          <a:p>
            <a:r>
              <a:rPr lang="es-ES_tradnl" sz="1600" dirty="0" smtClean="0">
                <a:solidFill>
                  <a:schemeClr val="bg1">
                    <a:lumMod val="10000"/>
                  </a:schemeClr>
                </a:solidFill>
              </a:rPr>
              <a:t>29%</a:t>
            </a:r>
            <a:endParaRPr lang="en-US" sz="1600" dirty="0" smtClean="0">
              <a:solidFill>
                <a:schemeClr val="bg1">
                  <a:lumMod val="10000"/>
                </a:schemeClr>
              </a:solidFill>
            </a:endParaRPr>
          </a:p>
        </p:txBody>
      </p:sp>
      <p:sp>
        <p:nvSpPr>
          <p:cNvPr id="48" name="Rectangular Callout 47"/>
          <p:cNvSpPr/>
          <p:nvPr/>
        </p:nvSpPr>
        <p:spPr bwMode="auto">
          <a:xfrm>
            <a:off x="2895600" y="1143000"/>
            <a:ext cx="6019800" cy="4800600"/>
          </a:xfrm>
          <a:prstGeom prst="wedgeRectCallout">
            <a:avLst>
              <a:gd name="adj1" fmla="val -59332"/>
              <a:gd name="adj2" fmla="val -25565"/>
            </a:avLst>
          </a:prstGeom>
          <a:noFill/>
          <a:ln w="12700" cap="flat" cmpd="sng" algn="ctr">
            <a:solidFill>
              <a:schemeClr val="bg1">
                <a:lumMod val="10000"/>
              </a:schemeClr>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eaLnBrk="1" latinLnBrk="0" hangingPunct="1">
              <a:lnSpc>
                <a:spcPct val="100000"/>
              </a:lnSpc>
              <a:buClrTx/>
              <a:buSzTx/>
              <a:buFontTx/>
              <a:buNone/>
              <a:tabLst/>
            </a:pPr>
            <a:endParaRPr lang="en-US" b="1" dirty="0" smtClean="0">
              <a:ln>
                <a:solidFill>
                  <a:sysClr val="windowText" lastClr="000000"/>
                </a:solidFill>
              </a:ln>
              <a:solidFill>
                <a:schemeClr val="tx2"/>
              </a:solidFill>
            </a:endParaRPr>
          </a:p>
        </p:txBody>
      </p:sp>
      <p:sp>
        <p:nvSpPr>
          <p:cNvPr id="77" name="TextBox 76"/>
          <p:cNvSpPr txBox="1"/>
          <p:nvPr/>
        </p:nvSpPr>
        <p:spPr>
          <a:xfrm>
            <a:off x="3332788" y="1295400"/>
            <a:ext cx="1544012" cy="369332"/>
          </a:xfrm>
          <a:prstGeom prst="rect">
            <a:avLst/>
          </a:prstGeom>
          <a:noFill/>
        </p:spPr>
        <p:txBody>
          <a:bodyPr wrap="none" rtlCol="0">
            <a:spAutoFit/>
          </a:bodyPr>
          <a:lstStyle/>
          <a:p>
            <a:r>
              <a:rPr lang="es-ES_tradnl" dirty="0" smtClean="0"/>
              <a:t>Privada 2012</a:t>
            </a:r>
            <a:endParaRPr lang="en-US" dirty="0"/>
          </a:p>
        </p:txBody>
      </p:sp>
      <p:sp>
        <p:nvSpPr>
          <p:cNvPr id="78" name="TextBox 77"/>
          <p:cNvSpPr txBox="1"/>
          <p:nvPr/>
        </p:nvSpPr>
        <p:spPr>
          <a:xfrm>
            <a:off x="6406436" y="1307068"/>
            <a:ext cx="1518364" cy="369332"/>
          </a:xfrm>
          <a:prstGeom prst="rect">
            <a:avLst/>
          </a:prstGeom>
          <a:noFill/>
        </p:spPr>
        <p:txBody>
          <a:bodyPr wrap="none" rtlCol="0">
            <a:spAutoFit/>
          </a:bodyPr>
          <a:lstStyle/>
          <a:p>
            <a:r>
              <a:rPr lang="es-ES_tradnl" dirty="0" smtClean="0"/>
              <a:t>Pública 2012</a:t>
            </a:r>
            <a:endParaRPr lang="en-US" dirty="0"/>
          </a:p>
        </p:txBody>
      </p:sp>
      <p:sp>
        <p:nvSpPr>
          <p:cNvPr id="58" name="TextBox 57"/>
          <p:cNvSpPr txBox="1"/>
          <p:nvPr/>
        </p:nvSpPr>
        <p:spPr>
          <a:xfrm>
            <a:off x="3498241" y="1856601"/>
            <a:ext cx="1835759" cy="276999"/>
          </a:xfrm>
          <a:prstGeom prst="rect">
            <a:avLst/>
          </a:prstGeom>
          <a:solidFill>
            <a:schemeClr val="bg1">
              <a:lumMod val="10000"/>
            </a:schemeClr>
          </a:solidFill>
          <a:ln>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Aplicaciones de negocio</a:t>
            </a:r>
            <a:endParaRPr lang="en-US" sz="1200" dirty="0">
              <a:solidFill>
                <a:schemeClr val="tx2"/>
              </a:solidFill>
            </a:endParaRPr>
          </a:p>
        </p:txBody>
      </p:sp>
      <p:sp>
        <p:nvSpPr>
          <p:cNvPr id="83" name="TextBox 82"/>
          <p:cNvSpPr txBox="1"/>
          <p:nvPr/>
        </p:nvSpPr>
        <p:spPr>
          <a:xfrm>
            <a:off x="3498241" y="2313801"/>
            <a:ext cx="1813317" cy="276999"/>
          </a:xfrm>
          <a:prstGeom prst="rect">
            <a:avLst/>
          </a:prstGeom>
          <a:solidFill>
            <a:schemeClr val="bg1">
              <a:lumMod val="10000"/>
            </a:schemeClr>
          </a:solidFill>
          <a:ln>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Colaborativas                </a:t>
            </a:r>
            <a:endParaRPr lang="en-US" sz="1200" dirty="0">
              <a:solidFill>
                <a:schemeClr val="tx2"/>
              </a:solidFill>
            </a:endParaRPr>
          </a:p>
        </p:txBody>
      </p:sp>
      <p:sp>
        <p:nvSpPr>
          <p:cNvPr id="85" name="TextBox 84"/>
          <p:cNvSpPr txBox="1"/>
          <p:nvPr/>
        </p:nvSpPr>
        <p:spPr>
          <a:xfrm>
            <a:off x="3498241" y="2787372"/>
            <a:ext cx="1802096" cy="276999"/>
          </a:xfrm>
          <a:prstGeom prst="rect">
            <a:avLst/>
          </a:prstGeom>
          <a:solidFill>
            <a:schemeClr val="tx1">
              <a:lumMod val="75000"/>
              <a:lumOff val="25000"/>
            </a:schemeClr>
          </a:solidFill>
          <a:ln>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Almacenamiento           </a:t>
            </a:r>
            <a:endParaRPr lang="en-US" sz="1200" dirty="0">
              <a:solidFill>
                <a:schemeClr val="tx2"/>
              </a:solidFill>
            </a:endParaRPr>
          </a:p>
        </p:txBody>
      </p:sp>
      <p:sp>
        <p:nvSpPr>
          <p:cNvPr id="86" name="TextBox 85"/>
          <p:cNvSpPr txBox="1"/>
          <p:nvPr/>
        </p:nvSpPr>
        <p:spPr>
          <a:xfrm>
            <a:off x="3498241" y="3216771"/>
            <a:ext cx="1782860" cy="276999"/>
          </a:xfrm>
          <a:prstGeom prst="rect">
            <a:avLst/>
          </a:prstGeom>
          <a:solidFill>
            <a:schemeClr val="tx1">
              <a:lumMod val="75000"/>
              <a:lumOff val="25000"/>
            </a:schemeClr>
          </a:solidFill>
          <a:ln>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Servidores                    </a:t>
            </a:r>
            <a:endParaRPr lang="en-US" sz="1200" dirty="0">
              <a:solidFill>
                <a:schemeClr val="tx2"/>
              </a:solidFill>
            </a:endParaRPr>
          </a:p>
        </p:txBody>
      </p:sp>
      <p:sp>
        <p:nvSpPr>
          <p:cNvPr id="88" name="TextBox 87"/>
          <p:cNvSpPr txBox="1"/>
          <p:nvPr/>
        </p:nvSpPr>
        <p:spPr>
          <a:xfrm>
            <a:off x="3498241" y="3611672"/>
            <a:ext cx="1802096" cy="276999"/>
          </a:xfrm>
          <a:prstGeom prst="rect">
            <a:avLst/>
          </a:prstGeom>
          <a:solidFill>
            <a:schemeClr val="tx1">
              <a:lumMod val="75000"/>
              <a:lumOff val="25000"/>
            </a:schemeClr>
          </a:solidFill>
          <a:ln>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Infraestructura web       </a:t>
            </a:r>
            <a:endParaRPr lang="en-US" sz="1200" dirty="0">
              <a:solidFill>
                <a:schemeClr val="tx2"/>
              </a:solidFill>
            </a:endParaRPr>
          </a:p>
        </p:txBody>
      </p:sp>
      <p:sp>
        <p:nvSpPr>
          <p:cNvPr id="89" name="TextBox 88"/>
          <p:cNvSpPr txBox="1"/>
          <p:nvPr/>
        </p:nvSpPr>
        <p:spPr>
          <a:xfrm>
            <a:off x="3498241" y="4052501"/>
            <a:ext cx="1786515" cy="276999"/>
          </a:xfrm>
          <a:prstGeom prst="rect">
            <a:avLst/>
          </a:prstGeom>
          <a:solidFill>
            <a:schemeClr val="tx1">
              <a:lumMod val="75000"/>
              <a:lumOff val="25000"/>
            </a:schemeClr>
          </a:solidFill>
          <a:ln>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Infraestructura TI          </a:t>
            </a:r>
            <a:endParaRPr lang="en-US" sz="1200" dirty="0">
              <a:solidFill>
                <a:schemeClr val="tx2"/>
              </a:solidFill>
            </a:endParaRPr>
          </a:p>
        </p:txBody>
      </p:sp>
      <p:sp>
        <p:nvSpPr>
          <p:cNvPr id="91" name="TextBox 90"/>
          <p:cNvSpPr txBox="1"/>
          <p:nvPr/>
        </p:nvSpPr>
        <p:spPr>
          <a:xfrm>
            <a:off x="3498241" y="4509701"/>
            <a:ext cx="1800493" cy="276999"/>
          </a:xfrm>
          <a:prstGeom prst="rect">
            <a:avLst/>
          </a:prstGeom>
          <a:solidFill>
            <a:srgbClr val="FF0000"/>
          </a:solidFill>
          <a:ln>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Soporte a decisión        </a:t>
            </a:r>
            <a:endParaRPr lang="en-US" sz="1200" dirty="0">
              <a:solidFill>
                <a:schemeClr val="tx2"/>
              </a:solidFill>
            </a:endParaRPr>
          </a:p>
        </p:txBody>
      </p:sp>
      <p:sp>
        <p:nvSpPr>
          <p:cNvPr id="92" name="TextBox 91"/>
          <p:cNvSpPr txBox="1"/>
          <p:nvPr/>
        </p:nvSpPr>
        <p:spPr>
          <a:xfrm>
            <a:off x="3498241" y="4980801"/>
            <a:ext cx="1802096" cy="276999"/>
          </a:xfrm>
          <a:prstGeom prst="rect">
            <a:avLst/>
          </a:prstGeom>
          <a:solidFill>
            <a:srgbClr val="FF0000"/>
          </a:solidFill>
          <a:ln>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Aplicaciones desarrollo </a:t>
            </a:r>
            <a:endParaRPr lang="en-US" sz="1200" dirty="0">
              <a:solidFill>
                <a:schemeClr val="tx2"/>
              </a:solidFill>
            </a:endParaRPr>
          </a:p>
        </p:txBody>
      </p:sp>
      <p:sp>
        <p:nvSpPr>
          <p:cNvPr id="93" name="TextBox 92"/>
          <p:cNvSpPr txBox="1"/>
          <p:nvPr/>
        </p:nvSpPr>
        <p:spPr>
          <a:xfrm>
            <a:off x="3498241" y="5410200"/>
            <a:ext cx="1771639" cy="276999"/>
          </a:xfrm>
          <a:prstGeom prst="rect">
            <a:avLst/>
          </a:prstGeom>
          <a:noFill/>
          <a:ln>
            <a:solidFill>
              <a:srgbClr val="000000"/>
            </a:solidFill>
            <a:prstDash val="lgDash"/>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bg1">
                    <a:lumMod val="10000"/>
                  </a:schemeClr>
                </a:solidFill>
              </a:rPr>
              <a:t>Entornos de respaldo   </a:t>
            </a:r>
            <a:endParaRPr lang="en-US" sz="1200" dirty="0">
              <a:solidFill>
                <a:schemeClr val="bg1">
                  <a:lumMod val="10000"/>
                </a:schemeClr>
              </a:solidFill>
            </a:endParaRPr>
          </a:p>
        </p:txBody>
      </p:sp>
      <p:sp>
        <p:nvSpPr>
          <p:cNvPr id="94" name="Rounded Rectangle 93"/>
          <p:cNvSpPr/>
          <p:nvPr/>
        </p:nvSpPr>
        <p:spPr bwMode="auto">
          <a:xfrm>
            <a:off x="3124200" y="1828800"/>
            <a:ext cx="304800" cy="304800"/>
          </a:xfrm>
          <a:prstGeom prst="roundRect">
            <a:avLst/>
          </a:prstGeom>
          <a:solidFill>
            <a:schemeClr val="bg1">
              <a:lumMod val="10000"/>
            </a:schemeClr>
          </a:solidFill>
          <a:ln w="9525" cap="flat" cmpd="sng" algn="ctr">
            <a:solidFill>
              <a:srgbClr val="000000"/>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b="0" i="0" u="none" strike="noStrike" cap="none" normalizeH="0" baseline="0" dirty="0" smtClean="0">
                <a:ln>
                  <a:noFill/>
                </a:ln>
                <a:solidFill>
                  <a:schemeClr val="tx2"/>
                </a:solidFill>
                <a:effectLst/>
                <a:latin typeface="Arial" charset="0"/>
              </a:rPr>
              <a:t>1</a:t>
            </a:r>
            <a:endParaRPr kumimoji="0" lang="en-US" sz="1400" b="0" i="0" u="none" strike="noStrike" cap="none" normalizeH="0" baseline="0" dirty="0" smtClean="0">
              <a:ln>
                <a:noFill/>
              </a:ln>
              <a:solidFill>
                <a:schemeClr val="tx2"/>
              </a:solidFill>
              <a:effectLst/>
              <a:latin typeface="Arial" charset="0"/>
            </a:endParaRPr>
          </a:p>
        </p:txBody>
      </p:sp>
      <p:sp>
        <p:nvSpPr>
          <p:cNvPr id="95" name="Rounded Rectangle 94"/>
          <p:cNvSpPr/>
          <p:nvPr/>
        </p:nvSpPr>
        <p:spPr bwMode="auto">
          <a:xfrm>
            <a:off x="3124200" y="2286000"/>
            <a:ext cx="314270" cy="337542"/>
          </a:xfrm>
          <a:prstGeom prst="roundRect">
            <a:avLst/>
          </a:prstGeom>
          <a:solidFill>
            <a:schemeClr val="bg1">
              <a:lumMod val="10000"/>
            </a:schemeClr>
          </a:solidFill>
          <a:ln>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2</a:t>
            </a:r>
            <a:endParaRPr lang="en-US" sz="1400" dirty="0" smtClean="0">
              <a:solidFill>
                <a:schemeClr val="tx2"/>
              </a:solidFill>
            </a:endParaRPr>
          </a:p>
        </p:txBody>
      </p:sp>
      <p:sp>
        <p:nvSpPr>
          <p:cNvPr id="96" name="Rounded Rectangle 95"/>
          <p:cNvSpPr/>
          <p:nvPr/>
        </p:nvSpPr>
        <p:spPr bwMode="auto">
          <a:xfrm>
            <a:off x="3124200" y="2759571"/>
            <a:ext cx="314270" cy="337542"/>
          </a:xfrm>
          <a:prstGeom prst="roundRect">
            <a:avLst/>
          </a:prstGeom>
          <a:solidFill>
            <a:schemeClr val="tx1">
              <a:lumMod val="75000"/>
              <a:lumOff val="25000"/>
            </a:schemeClr>
          </a:solidFill>
          <a:ln>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400" dirty="0" smtClean="0">
                <a:solidFill>
                  <a:schemeClr val="tx2"/>
                </a:solidFill>
              </a:rPr>
              <a:t>3</a:t>
            </a:r>
            <a:endParaRPr lang="en-US" sz="1400" dirty="0" smtClean="0">
              <a:solidFill>
                <a:schemeClr val="tx2"/>
              </a:solidFill>
            </a:endParaRPr>
          </a:p>
        </p:txBody>
      </p:sp>
      <p:sp>
        <p:nvSpPr>
          <p:cNvPr id="97" name="Rounded Rectangle 96"/>
          <p:cNvSpPr/>
          <p:nvPr/>
        </p:nvSpPr>
        <p:spPr bwMode="auto">
          <a:xfrm>
            <a:off x="3124200" y="3184029"/>
            <a:ext cx="314270" cy="337542"/>
          </a:xfrm>
          <a:prstGeom prst="roundRect">
            <a:avLst/>
          </a:prstGeom>
          <a:solidFill>
            <a:schemeClr val="tx1">
              <a:lumMod val="75000"/>
              <a:lumOff val="25000"/>
            </a:schemeClr>
          </a:solidFill>
          <a:ln>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4</a:t>
            </a:r>
            <a:endParaRPr lang="en-US" sz="1400" dirty="0" smtClean="0">
              <a:solidFill>
                <a:schemeClr val="tx2"/>
              </a:solidFill>
            </a:endParaRPr>
          </a:p>
        </p:txBody>
      </p:sp>
      <p:sp>
        <p:nvSpPr>
          <p:cNvPr id="98" name="Rounded Rectangle 97"/>
          <p:cNvSpPr/>
          <p:nvPr/>
        </p:nvSpPr>
        <p:spPr bwMode="auto">
          <a:xfrm>
            <a:off x="3124200" y="3597771"/>
            <a:ext cx="304800" cy="304800"/>
          </a:xfrm>
          <a:prstGeom prst="roundRect">
            <a:avLst/>
          </a:prstGeom>
          <a:solidFill>
            <a:schemeClr val="tx1">
              <a:lumMod val="75000"/>
              <a:lumOff val="25000"/>
            </a:schemeClr>
          </a:solidFill>
          <a:ln w="9525" cap="flat" cmpd="sng" algn="ctr">
            <a:solidFill>
              <a:srgbClr val="000000"/>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b="0" i="0" u="none" strike="noStrike" cap="none" normalizeH="0" baseline="0" dirty="0" smtClean="0">
                <a:ln>
                  <a:noFill/>
                </a:ln>
                <a:solidFill>
                  <a:schemeClr val="tx2"/>
                </a:solidFill>
                <a:effectLst/>
                <a:latin typeface="Arial" charset="0"/>
              </a:rPr>
              <a:t>5</a:t>
            </a:r>
            <a:endParaRPr kumimoji="0" lang="en-US" sz="1400" b="0" i="0" u="none" strike="noStrike" cap="none" normalizeH="0" baseline="0" dirty="0" smtClean="0">
              <a:ln>
                <a:noFill/>
              </a:ln>
              <a:solidFill>
                <a:schemeClr val="tx2"/>
              </a:solidFill>
              <a:effectLst/>
              <a:latin typeface="Arial" charset="0"/>
            </a:endParaRPr>
          </a:p>
        </p:txBody>
      </p:sp>
      <p:sp>
        <p:nvSpPr>
          <p:cNvPr id="99" name="Rounded Rectangle 98"/>
          <p:cNvSpPr/>
          <p:nvPr/>
        </p:nvSpPr>
        <p:spPr bwMode="auto">
          <a:xfrm>
            <a:off x="3124200" y="4038600"/>
            <a:ext cx="304800" cy="304800"/>
          </a:xfrm>
          <a:prstGeom prst="roundRect">
            <a:avLst/>
          </a:prstGeom>
          <a:solidFill>
            <a:schemeClr val="tx1">
              <a:lumMod val="75000"/>
              <a:lumOff val="25000"/>
            </a:schemeClr>
          </a:solidFill>
          <a:ln w="9525" cap="flat" cmpd="sng" algn="ctr">
            <a:solidFill>
              <a:srgbClr val="000000"/>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r>
              <a:rPr lang="es-ES_tradnl" sz="1400" dirty="0" smtClean="0">
                <a:solidFill>
                  <a:schemeClr val="tx2"/>
                </a:solidFill>
              </a:rPr>
              <a:t>6</a:t>
            </a:r>
            <a:endParaRPr lang="en-US" sz="1400" dirty="0" smtClean="0">
              <a:solidFill>
                <a:schemeClr val="tx2"/>
              </a:solidFill>
            </a:endParaRPr>
          </a:p>
        </p:txBody>
      </p:sp>
      <p:sp>
        <p:nvSpPr>
          <p:cNvPr id="100" name="Rounded Rectangle 99"/>
          <p:cNvSpPr/>
          <p:nvPr/>
        </p:nvSpPr>
        <p:spPr bwMode="auto">
          <a:xfrm>
            <a:off x="3124200" y="4479429"/>
            <a:ext cx="298309" cy="303788"/>
          </a:xfrm>
          <a:prstGeom prst="roundRect">
            <a:avLst/>
          </a:prstGeom>
          <a:solidFill>
            <a:srgbClr val="FF0000"/>
          </a:solidFill>
          <a:ln>
            <a:solidFill>
              <a:schemeClr val="bg1">
                <a:lumMod val="1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7</a:t>
            </a:r>
            <a:endParaRPr lang="en-US" sz="1200" dirty="0" smtClean="0">
              <a:solidFill>
                <a:schemeClr val="tx2"/>
              </a:solidFill>
            </a:endParaRPr>
          </a:p>
        </p:txBody>
      </p:sp>
      <p:sp>
        <p:nvSpPr>
          <p:cNvPr id="101" name="Rounded Rectangle 100"/>
          <p:cNvSpPr/>
          <p:nvPr/>
        </p:nvSpPr>
        <p:spPr bwMode="auto">
          <a:xfrm>
            <a:off x="3124200" y="4953000"/>
            <a:ext cx="304800" cy="304800"/>
          </a:xfrm>
          <a:prstGeom prst="roundRect">
            <a:avLst/>
          </a:prstGeom>
          <a:solidFill>
            <a:srgbClr val="FF0000"/>
          </a:solidFill>
          <a:ln w="9525" cap="flat" cmpd="sng" algn="ctr">
            <a:solidFill>
              <a:srgbClr val="000000"/>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b="0" i="0" u="none" strike="noStrike" cap="none" normalizeH="0" baseline="0" dirty="0" smtClean="0">
                <a:ln>
                  <a:noFill/>
                </a:ln>
                <a:solidFill>
                  <a:schemeClr val="tx2"/>
                </a:solidFill>
                <a:effectLst/>
                <a:latin typeface="Arial" charset="0"/>
              </a:rPr>
              <a:t>8</a:t>
            </a:r>
            <a:endParaRPr kumimoji="0" lang="en-US" sz="1400" b="0" i="0" u="none" strike="noStrike" cap="none" normalizeH="0" baseline="0" dirty="0" smtClean="0">
              <a:ln>
                <a:noFill/>
              </a:ln>
              <a:solidFill>
                <a:schemeClr val="tx2"/>
              </a:solidFill>
              <a:effectLst/>
              <a:latin typeface="Arial" charset="0"/>
            </a:endParaRPr>
          </a:p>
        </p:txBody>
      </p:sp>
      <p:sp>
        <p:nvSpPr>
          <p:cNvPr id="102" name="Rounded Rectangle 101"/>
          <p:cNvSpPr/>
          <p:nvPr/>
        </p:nvSpPr>
        <p:spPr bwMode="auto">
          <a:xfrm>
            <a:off x="3124200" y="5410200"/>
            <a:ext cx="304800" cy="304800"/>
          </a:xfrm>
          <a:prstGeom prst="roundRect">
            <a:avLst/>
          </a:prstGeom>
          <a:noFill/>
          <a:ln w="9525" cap="flat" cmpd="sng" algn="ctr">
            <a:solidFill>
              <a:srgbClr val="000000"/>
            </a:solidFill>
            <a:prstDash val="lgDash"/>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b="0" i="0" u="none" strike="noStrike" cap="none" normalizeH="0" baseline="0" dirty="0" smtClean="0">
                <a:ln>
                  <a:noFill/>
                </a:ln>
                <a:solidFill>
                  <a:schemeClr val="bg1">
                    <a:lumMod val="10000"/>
                  </a:schemeClr>
                </a:solidFill>
                <a:effectLst/>
                <a:latin typeface="Arial" charset="0"/>
              </a:rPr>
              <a:t>9</a:t>
            </a:r>
            <a:endParaRPr kumimoji="0" lang="en-US" sz="1400" b="0" i="0" u="none" strike="noStrike" cap="none" normalizeH="0" baseline="0" dirty="0" smtClean="0">
              <a:ln>
                <a:noFill/>
              </a:ln>
              <a:solidFill>
                <a:schemeClr val="bg1">
                  <a:lumMod val="10000"/>
                </a:schemeClr>
              </a:solidFill>
              <a:effectLst/>
              <a:latin typeface="Arial" charset="0"/>
            </a:endParaRPr>
          </a:p>
        </p:txBody>
      </p:sp>
      <p:cxnSp>
        <p:nvCxnSpPr>
          <p:cNvPr id="103" name="Straight Arrow Connector 102"/>
          <p:cNvCxnSpPr/>
          <p:nvPr/>
        </p:nvCxnSpPr>
        <p:spPr bwMode="auto">
          <a:xfrm>
            <a:off x="6563677" y="2438400"/>
            <a:ext cx="914400" cy="914400"/>
          </a:xfrm>
          <a:prstGeom prst="straightConnector1">
            <a:avLst/>
          </a:prstGeom>
          <a:noFill/>
          <a:ln w="9525" cap="flat" cmpd="sng" algn="ctr">
            <a:noFill/>
            <a:prstDash val="solid"/>
            <a:round/>
            <a:headEnd type="none" w="med" len="med"/>
            <a:tailEnd type="arrow"/>
          </a:ln>
          <a:effectLst/>
        </p:spPr>
      </p:cxnSp>
      <p:sp>
        <p:nvSpPr>
          <p:cNvPr id="104" name="TextBox 103"/>
          <p:cNvSpPr txBox="1"/>
          <p:nvPr/>
        </p:nvSpPr>
        <p:spPr>
          <a:xfrm>
            <a:off x="6698641" y="4980801"/>
            <a:ext cx="1802096" cy="276999"/>
          </a:xfrm>
          <a:prstGeom prst="rect">
            <a:avLst/>
          </a:prstGeom>
          <a:solidFill>
            <a:srgbClr val="FF0000"/>
          </a:solidFill>
          <a:ln>
            <a:solidFill>
              <a:schemeClr val="bg1">
                <a:lumMod val="1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Aplicaciones desarrollo </a:t>
            </a:r>
            <a:endParaRPr lang="en-US" sz="1200" dirty="0">
              <a:solidFill>
                <a:schemeClr val="tx2"/>
              </a:solidFill>
            </a:endParaRPr>
          </a:p>
        </p:txBody>
      </p:sp>
      <p:sp>
        <p:nvSpPr>
          <p:cNvPr id="105" name="Rounded Rectangle 104"/>
          <p:cNvSpPr/>
          <p:nvPr/>
        </p:nvSpPr>
        <p:spPr bwMode="auto">
          <a:xfrm>
            <a:off x="6324600" y="4953000"/>
            <a:ext cx="304800" cy="304800"/>
          </a:xfrm>
          <a:prstGeom prst="roundRect">
            <a:avLst/>
          </a:prstGeom>
          <a:solidFill>
            <a:srgbClr val="FF0000"/>
          </a:solidFill>
          <a:ln w="9525" cap="flat" cmpd="sng" algn="ctr">
            <a:solidFill>
              <a:srgbClr val="000000"/>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r>
              <a:rPr lang="es-ES_tradnl" sz="1400" dirty="0" smtClean="0">
                <a:solidFill>
                  <a:schemeClr val="tx2"/>
                </a:solidFill>
              </a:rPr>
              <a:t>8</a:t>
            </a:r>
            <a:endParaRPr lang="en-US" sz="1400" dirty="0" smtClean="0">
              <a:solidFill>
                <a:schemeClr val="tx2"/>
              </a:solidFill>
            </a:endParaRPr>
          </a:p>
        </p:txBody>
      </p:sp>
      <p:sp>
        <p:nvSpPr>
          <p:cNvPr id="106" name="TextBox 105"/>
          <p:cNvSpPr txBox="1"/>
          <p:nvPr/>
        </p:nvSpPr>
        <p:spPr>
          <a:xfrm>
            <a:off x="6698641" y="3211830"/>
            <a:ext cx="1835759" cy="276999"/>
          </a:xfrm>
          <a:prstGeom prst="rect">
            <a:avLst/>
          </a:prstGeom>
          <a:solidFill>
            <a:schemeClr val="bg1">
              <a:lumMod val="10000"/>
            </a:schemeClr>
          </a:solidFill>
          <a:ln>
            <a:solidFill>
              <a:schemeClr val="bg1">
                <a:lumMod val="1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Aplicaciones de negocio</a:t>
            </a:r>
            <a:endParaRPr lang="en-US" sz="1200" dirty="0">
              <a:solidFill>
                <a:schemeClr val="tx2"/>
              </a:solidFill>
            </a:endParaRPr>
          </a:p>
        </p:txBody>
      </p:sp>
      <p:sp>
        <p:nvSpPr>
          <p:cNvPr id="107" name="TextBox 106"/>
          <p:cNvSpPr txBox="1"/>
          <p:nvPr/>
        </p:nvSpPr>
        <p:spPr>
          <a:xfrm>
            <a:off x="6698641" y="1859072"/>
            <a:ext cx="1856598" cy="276999"/>
          </a:xfrm>
          <a:prstGeom prst="rect">
            <a:avLst/>
          </a:prstGeom>
          <a:solidFill>
            <a:schemeClr val="bg1">
              <a:lumMod val="10000"/>
            </a:schemeClr>
          </a:solidFill>
          <a:ln>
            <a:solidFill>
              <a:schemeClr val="bg1">
                <a:lumMod val="1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Colaborativas                 </a:t>
            </a:r>
            <a:endParaRPr lang="en-US" sz="1200" dirty="0">
              <a:solidFill>
                <a:schemeClr val="tx2"/>
              </a:solidFill>
            </a:endParaRPr>
          </a:p>
        </p:txBody>
      </p:sp>
      <p:sp>
        <p:nvSpPr>
          <p:cNvPr id="108" name="TextBox 107"/>
          <p:cNvSpPr txBox="1"/>
          <p:nvPr/>
        </p:nvSpPr>
        <p:spPr>
          <a:xfrm>
            <a:off x="6698641" y="2316272"/>
            <a:ext cx="1845377" cy="276999"/>
          </a:xfrm>
          <a:prstGeom prst="rect">
            <a:avLst/>
          </a:prstGeom>
          <a:solidFill>
            <a:schemeClr val="tx1">
              <a:lumMod val="75000"/>
              <a:lumOff val="25000"/>
            </a:schemeClr>
          </a:solidFill>
          <a:ln>
            <a:solidFill>
              <a:schemeClr val="bg1">
                <a:lumMod val="1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Almacenamiento            </a:t>
            </a:r>
            <a:endParaRPr lang="en-US" sz="1200" dirty="0">
              <a:solidFill>
                <a:schemeClr val="tx2"/>
              </a:solidFill>
            </a:endParaRPr>
          </a:p>
        </p:txBody>
      </p:sp>
      <p:sp>
        <p:nvSpPr>
          <p:cNvPr id="109" name="TextBox 108"/>
          <p:cNvSpPr txBox="1"/>
          <p:nvPr/>
        </p:nvSpPr>
        <p:spPr>
          <a:xfrm>
            <a:off x="6698641" y="4052501"/>
            <a:ext cx="1826141" cy="276999"/>
          </a:xfrm>
          <a:prstGeom prst="rect">
            <a:avLst/>
          </a:prstGeom>
          <a:solidFill>
            <a:schemeClr val="tx1">
              <a:lumMod val="75000"/>
              <a:lumOff val="25000"/>
            </a:schemeClr>
          </a:solidFill>
          <a:ln>
            <a:solidFill>
              <a:schemeClr val="bg1">
                <a:lumMod val="1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Servidores                     </a:t>
            </a:r>
            <a:endParaRPr lang="en-US" sz="1200" dirty="0">
              <a:solidFill>
                <a:schemeClr val="tx2"/>
              </a:solidFill>
            </a:endParaRPr>
          </a:p>
        </p:txBody>
      </p:sp>
      <p:sp>
        <p:nvSpPr>
          <p:cNvPr id="110" name="TextBox 109"/>
          <p:cNvSpPr txBox="1"/>
          <p:nvPr/>
        </p:nvSpPr>
        <p:spPr>
          <a:xfrm>
            <a:off x="6698641" y="2757101"/>
            <a:ext cx="1845377" cy="276999"/>
          </a:xfrm>
          <a:prstGeom prst="rect">
            <a:avLst/>
          </a:prstGeom>
          <a:solidFill>
            <a:schemeClr val="tx1">
              <a:lumMod val="75000"/>
              <a:lumOff val="25000"/>
            </a:schemeClr>
          </a:solidFill>
          <a:ln>
            <a:solidFill>
              <a:schemeClr val="bg1">
                <a:lumMod val="1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Infraestructura web        </a:t>
            </a:r>
            <a:endParaRPr lang="en-US" sz="1200" dirty="0">
              <a:solidFill>
                <a:schemeClr val="tx2"/>
              </a:solidFill>
            </a:endParaRPr>
          </a:p>
        </p:txBody>
      </p:sp>
      <p:sp>
        <p:nvSpPr>
          <p:cNvPr id="111" name="TextBox 110"/>
          <p:cNvSpPr txBox="1"/>
          <p:nvPr/>
        </p:nvSpPr>
        <p:spPr>
          <a:xfrm>
            <a:off x="6698641" y="5405259"/>
            <a:ext cx="1800493" cy="276999"/>
          </a:xfrm>
          <a:prstGeom prst="rect">
            <a:avLst/>
          </a:prstGeom>
          <a:solidFill>
            <a:srgbClr val="FF0000"/>
          </a:solidFill>
          <a:ln>
            <a:solidFill>
              <a:schemeClr val="bg1">
                <a:lumMod val="1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Soporte a decisión        </a:t>
            </a:r>
            <a:endParaRPr lang="en-US" sz="1200" dirty="0">
              <a:solidFill>
                <a:schemeClr val="tx2"/>
              </a:solidFill>
            </a:endParaRPr>
          </a:p>
        </p:txBody>
      </p:sp>
      <p:sp>
        <p:nvSpPr>
          <p:cNvPr id="112" name="TextBox 111"/>
          <p:cNvSpPr txBox="1"/>
          <p:nvPr/>
        </p:nvSpPr>
        <p:spPr>
          <a:xfrm>
            <a:off x="6698641" y="4509701"/>
            <a:ext cx="1814920" cy="276999"/>
          </a:xfrm>
          <a:prstGeom prst="rect">
            <a:avLst/>
          </a:prstGeom>
          <a:noFill/>
          <a:ln>
            <a:solidFill>
              <a:srgbClr val="000000"/>
            </a:solidFill>
            <a:prstDash val="sysDot"/>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bg1">
                    <a:lumMod val="10000"/>
                  </a:schemeClr>
                </a:solidFill>
              </a:rPr>
              <a:t>Entornos de respaldo   </a:t>
            </a:r>
            <a:endParaRPr lang="en-US" sz="1200" dirty="0">
              <a:solidFill>
                <a:schemeClr val="bg1">
                  <a:lumMod val="10000"/>
                </a:schemeClr>
              </a:solidFill>
            </a:endParaRPr>
          </a:p>
        </p:txBody>
      </p:sp>
      <p:sp>
        <p:nvSpPr>
          <p:cNvPr id="113" name="Rounded Rectangle 112"/>
          <p:cNvSpPr/>
          <p:nvPr/>
        </p:nvSpPr>
        <p:spPr bwMode="auto">
          <a:xfrm>
            <a:off x="6324600" y="3184029"/>
            <a:ext cx="304800" cy="304800"/>
          </a:xfrm>
          <a:prstGeom prst="roundRect">
            <a:avLst/>
          </a:prstGeom>
          <a:solidFill>
            <a:schemeClr val="bg1">
              <a:lumMod val="10000"/>
            </a:schemeClr>
          </a:solidFill>
          <a:ln w="9525" cap="flat" cmpd="sng" algn="ctr">
            <a:solidFill>
              <a:schemeClr val="bg1">
                <a:lumMod val="10000"/>
              </a:schemeClr>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4</a:t>
            </a:r>
            <a:endParaRPr kumimoji="0" lang="en-US" sz="1400" i="0" u="none" strike="noStrike" cap="none" normalizeH="0" baseline="0" dirty="0" smtClean="0">
              <a:ln>
                <a:noFill/>
              </a:ln>
              <a:solidFill>
                <a:schemeClr val="tx2"/>
              </a:solidFill>
              <a:effectLst/>
              <a:latin typeface="Arial" charset="0"/>
            </a:endParaRPr>
          </a:p>
        </p:txBody>
      </p:sp>
      <p:sp>
        <p:nvSpPr>
          <p:cNvPr id="114" name="Rounded Rectangle 113"/>
          <p:cNvSpPr/>
          <p:nvPr/>
        </p:nvSpPr>
        <p:spPr bwMode="auto">
          <a:xfrm>
            <a:off x="6324600" y="1828800"/>
            <a:ext cx="314270" cy="337542"/>
          </a:xfrm>
          <a:prstGeom prst="roundRect">
            <a:avLst/>
          </a:prstGeom>
          <a:solidFill>
            <a:schemeClr val="bg1">
              <a:lumMod val="10000"/>
            </a:schemeClr>
          </a:solidFill>
          <a:ln>
            <a:solidFill>
              <a:schemeClr val="bg1">
                <a:lumMod val="1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1</a:t>
            </a:r>
            <a:endParaRPr lang="en-US" sz="1400" dirty="0" smtClean="0">
              <a:solidFill>
                <a:schemeClr val="tx2"/>
              </a:solidFill>
            </a:endParaRPr>
          </a:p>
        </p:txBody>
      </p:sp>
      <p:sp>
        <p:nvSpPr>
          <p:cNvPr id="115" name="Rounded Rectangle 114"/>
          <p:cNvSpPr/>
          <p:nvPr/>
        </p:nvSpPr>
        <p:spPr bwMode="auto">
          <a:xfrm>
            <a:off x="6324600" y="2286000"/>
            <a:ext cx="314270" cy="337542"/>
          </a:xfrm>
          <a:prstGeom prst="roundRect">
            <a:avLst/>
          </a:prstGeom>
          <a:solidFill>
            <a:schemeClr val="tx1">
              <a:lumMod val="75000"/>
              <a:lumOff val="25000"/>
            </a:schemeClr>
          </a:solidFill>
          <a:ln>
            <a:solidFill>
              <a:schemeClr val="bg1">
                <a:lumMod val="1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400" dirty="0" smtClean="0">
                <a:solidFill>
                  <a:schemeClr val="tx2"/>
                </a:solidFill>
              </a:rPr>
              <a:t>2</a:t>
            </a:r>
            <a:endParaRPr lang="en-US" sz="1400" dirty="0" smtClean="0">
              <a:solidFill>
                <a:schemeClr val="tx2"/>
              </a:solidFill>
            </a:endParaRPr>
          </a:p>
        </p:txBody>
      </p:sp>
      <p:sp>
        <p:nvSpPr>
          <p:cNvPr id="116" name="Rounded Rectangle 115"/>
          <p:cNvSpPr/>
          <p:nvPr/>
        </p:nvSpPr>
        <p:spPr bwMode="auto">
          <a:xfrm>
            <a:off x="6324600" y="4022229"/>
            <a:ext cx="314270" cy="337542"/>
          </a:xfrm>
          <a:prstGeom prst="roundRect">
            <a:avLst/>
          </a:prstGeom>
          <a:solidFill>
            <a:schemeClr val="tx1">
              <a:lumMod val="75000"/>
              <a:lumOff val="25000"/>
            </a:schemeClr>
          </a:solidFill>
          <a:ln w="9525" cap="flat" cmpd="sng" algn="ctr">
            <a:solidFill>
              <a:srgbClr val="000000"/>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r>
              <a:rPr lang="es-ES_tradnl" sz="1400" dirty="0" smtClean="0">
                <a:solidFill>
                  <a:schemeClr val="tx2"/>
                </a:solidFill>
              </a:rPr>
              <a:t>6</a:t>
            </a:r>
            <a:endParaRPr lang="en-US" sz="1400" dirty="0" smtClean="0">
              <a:solidFill>
                <a:schemeClr val="tx2"/>
              </a:solidFill>
            </a:endParaRPr>
          </a:p>
        </p:txBody>
      </p:sp>
      <p:sp>
        <p:nvSpPr>
          <p:cNvPr id="117" name="Rounded Rectangle 116"/>
          <p:cNvSpPr/>
          <p:nvPr/>
        </p:nvSpPr>
        <p:spPr bwMode="auto">
          <a:xfrm>
            <a:off x="6324600" y="2743200"/>
            <a:ext cx="304800" cy="304800"/>
          </a:xfrm>
          <a:prstGeom prst="roundRect">
            <a:avLst/>
          </a:prstGeom>
          <a:solidFill>
            <a:schemeClr val="tx1">
              <a:lumMod val="75000"/>
              <a:lumOff val="25000"/>
            </a:schemeClr>
          </a:solidFill>
          <a:ln w="9525" cap="flat" cmpd="sng" algn="ctr">
            <a:solidFill>
              <a:schemeClr val="bg1">
                <a:lumMod val="10000"/>
              </a:schemeClr>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3</a:t>
            </a:r>
            <a:endParaRPr kumimoji="0" lang="en-US" sz="1400" i="0" u="none" strike="noStrike" cap="none" normalizeH="0" baseline="0" dirty="0" smtClean="0">
              <a:ln>
                <a:noFill/>
              </a:ln>
              <a:solidFill>
                <a:schemeClr val="tx2"/>
              </a:solidFill>
              <a:effectLst/>
              <a:latin typeface="Arial" charset="0"/>
            </a:endParaRPr>
          </a:p>
        </p:txBody>
      </p:sp>
      <p:sp>
        <p:nvSpPr>
          <p:cNvPr id="118" name="Rounded Rectangle 117"/>
          <p:cNvSpPr/>
          <p:nvPr/>
        </p:nvSpPr>
        <p:spPr bwMode="auto">
          <a:xfrm>
            <a:off x="6324600" y="5377458"/>
            <a:ext cx="298309" cy="303788"/>
          </a:xfrm>
          <a:prstGeom prst="roundRect">
            <a:avLst/>
          </a:prstGeom>
          <a:solidFill>
            <a:srgbClr val="FF0000"/>
          </a:solidFill>
          <a:ln>
            <a:solidFill>
              <a:schemeClr val="bg1">
                <a:lumMod val="1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200" dirty="0" smtClean="0">
                <a:solidFill>
                  <a:schemeClr val="tx2"/>
                </a:solidFill>
              </a:rPr>
              <a:t>9</a:t>
            </a:r>
            <a:endParaRPr lang="en-US" sz="1200" dirty="0" smtClean="0">
              <a:solidFill>
                <a:schemeClr val="tx2"/>
              </a:solidFill>
            </a:endParaRPr>
          </a:p>
        </p:txBody>
      </p:sp>
      <p:sp>
        <p:nvSpPr>
          <p:cNvPr id="119" name="Rounded Rectangle 118"/>
          <p:cNvSpPr/>
          <p:nvPr/>
        </p:nvSpPr>
        <p:spPr bwMode="auto">
          <a:xfrm>
            <a:off x="6324600" y="4495800"/>
            <a:ext cx="304800" cy="304800"/>
          </a:xfrm>
          <a:prstGeom prst="roundRect">
            <a:avLst/>
          </a:prstGeom>
          <a:noFill/>
          <a:ln w="9525" cap="flat" cmpd="sng" algn="ctr">
            <a:solidFill>
              <a:srgbClr val="000000"/>
            </a:solidFill>
            <a:prstDash val="sysDot"/>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bg1">
                    <a:lumMod val="10000"/>
                  </a:schemeClr>
                </a:solidFill>
                <a:effectLst/>
                <a:latin typeface="Arial" charset="0"/>
              </a:rPr>
              <a:t>7</a:t>
            </a:r>
            <a:endParaRPr kumimoji="0" lang="en-US" sz="1400" i="0" u="none" strike="noStrike" cap="none" normalizeH="0" baseline="0" dirty="0" smtClean="0">
              <a:ln>
                <a:noFill/>
              </a:ln>
              <a:solidFill>
                <a:schemeClr val="bg1">
                  <a:lumMod val="10000"/>
                </a:schemeClr>
              </a:solidFill>
              <a:effectLst/>
              <a:latin typeface="Arial" charset="0"/>
            </a:endParaRPr>
          </a:p>
        </p:txBody>
      </p:sp>
      <p:sp>
        <p:nvSpPr>
          <p:cNvPr id="120" name="TextBox 119"/>
          <p:cNvSpPr txBox="1"/>
          <p:nvPr/>
        </p:nvSpPr>
        <p:spPr>
          <a:xfrm>
            <a:off x="6698641" y="3611672"/>
            <a:ext cx="1829796" cy="276999"/>
          </a:xfrm>
          <a:prstGeom prst="rect">
            <a:avLst/>
          </a:prstGeom>
          <a:solidFill>
            <a:schemeClr val="tx1">
              <a:lumMod val="75000"/>
              <a:lumOff val="25000"/>
            </a:schemeClr>
          </a:solidFill>
          <a:ln>
            <a:solidFill>
              <a:schemeClr val="bg1">
                <a:lumMod val="1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Infraestructura TI           </a:t>
            </a:r>
            <a:endParaRPr lang="en-US" sz="1200" dirty="0">
              <a:solidFill>
                <a:schemeClr val="tx2"/>
              </a:solidFill>
            </a:endParaRPr>
          </a:p>
        </p:txBody>
      </p:sp>
      <p:sp>
        <p:nvSpPr>
          <p:cNvPr id="121" name="Rounded Rectangle 120"/>
          <p:cNvSpPr/>
          <p:nvPr/>
        </p:nvSpPr>
        <p:spPr bwMode="auto">
          <a:xfrm>
            <a:off x="6324600" y="3581400"/>
            <a:ext cx="314270" cy="337542"/>
          </a:xfrm>
          <a:prstGeom prst="roundRect">
            <a:avLst/>
          </a:prstGeom>
          <a:solidFill>
            <a:schemeClr val="tx1">
              <a:lumMod val="75000"/>
              <a:lumOff val="25000"/>
            </a:schemeClr>
          </a:solidFill>
          <a:ln>
            <a:solidFill>
              <a:schemeClr val="bg1">
                <a:lumMod val="1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400" dirty="0" smtClean="0">
                <a:solidFill>
                  <a:schemeClr val="tx2"/>
                </a:solidFill>
              </a:rPr>
              <a:t>5</a:t>
            </a:r>
            <a:endParaRPr lang="en-US" sz="1400" dirty="0" smtClean="0">
              <a:solidFill>
                <a:schemeClr val="tx2"/>
              </a:solidFill>
            </a:endParaRPr>
          </a:p>
        </p:txBody>
      </p:sp>
      <p:sp>
        <p:nvSpPr>
          <p:cNvPr id="150" name="Rectangle 149"/>
          <p:cNvSpPr>
            <a:spLocks noChangeAspect="1"/>
          </p:cNvSpPr>
          <p:nvPr/>
        </p:nvSpPr>
        <p:spPr bwMode="auto">
          <a:xfrm>
            <a:off x="533400" y="1828800"/>
            <a:ext cx="1758514" cy="2447544"/>
          </a:xfrm>
          <a:prstGeom prst="rect">
            <a:avLst/>
          </a:prstGeom>
          <a:solidFill>
            <a:schemeClr val="accent5"/>
          </a:solidFill>
          <a:ln w="9525" cap="flat" cmpd="sng" algn="ctr">
            <a:solidFill>
              <a:schemeClr val="accent1"/>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algn="ctr"/>
            <a:endParaRPr lang="en-US" b="1" dirty="0" smtClean="0">
              <a:solidFill>
                <a:schemeClr val="tx2"/>
              </a:solidFill>
            </a:endParaRPr>
          </a:p>
        </p:txBody>
      </p:sp>
      <p:sp>
        <p:nvSpPr>
          <p:cNvPr id="151" name="Rectangle 150"/>
          <p:cNvSpPr>
            <a:spLocks noChangeAspect="1"/>
          </p:cNvSpPr>
          <p:nvPr/>
        </p:nvSpPr>
        <p:spPr bwMode="auto">
          <a:xfrm>
            <a:off x="533400" y="3831336"/>
            <a:ext cx="1758514" cy="1223772"/>
          </a:xfrm>
          <a:prstGeom prst="rect">
            <a:avLst/>
          </a:prstGeom>
          <a:solidFill>
            <a:srgbClr val="0070C0">
              <a:alpha val="20000"/>
            </a:srgbClr>
          </a:solidFill>
          <a:ln w="9525" cap="flat" cmpd="sng" algn="ctr">
            <a:solidFill>
              <a:schemeClr val="bg2">
                <a:lumMod val="90000"/>
                <a:lumOff val="10000"/>
              </a:schemeClr>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algn="ctr"/>
            <a:endParaRPr lang="en-US" b="1" dirty="0" smtClean="0">
              <a:solidFill>
                <a:schemeClr val="tx2"/>
              </a:solidFill>
            </a:endParaRPr>
          </a:p>
        </p:txBody>
      </p:sp>
      <p:sp>
        <p:nvSpPr>
          <p:cNvPr id="153" name="Rounded Rectangle 152"/>
          <p:cNvSpPr/>
          <p:nvPr/>
        </p:nvSpPr>
        <p:spPr bwMode="auto">
          <a:xfrm>
            <a:off x="3569949" y="6172200"/>
            <a:ext cx="304800" cy="304800"/>
          </a:xfrm>
          <a:prstGeom prst="roundRect">
            <a:avLst/>
          </a:prstGeom>
          <a:solidFill>
            <a:schemeClr val="bg1">
              <a:lumMod val="10000"/>
            </a:schemeClr>
          </a:solidFill>
          <a:ln w="9525" cap="flat" cmpd="sng" algn="ctr">
            <a:solidFill>
              <a:srgbClr val="000000"/>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2"/>
              </a:solidFill>
              <a:effectLst/>
              <a:latin typeface="Arial" charset="0"/>
            </a:endParaRPr>
          </a:p>
        </p:txBody>
      </p:sp>
      <p:sp>
        <p:nvSpPr>
          <p:cNvPr id="154" name="Rounded Rectangle 153"/>
          <p:cNvSpPr/>
          <p:nvPr/>
        </p:nvSpPr>
        <p:spPr bwMode="auto">
          <a:xfrm>
            <a:off x="5486400" y="6172200"/>
            <a:ext cx="304800" cy="304800"/>
          </a:xfrm>
          <a:prstGeom prst="roundRect">
            <a:avLst/>
          </a:prstGeom>
          <a:solidFill>
            <a:schemeClr val="tx1">
              <a:lumMod val="75000"/>
              <a:lumOff val="25000"/>
            </a:schemeClr>
          </a:solidFill>
          <a:ln w="9525" cap="flat" cmpd="sng" algn="ctr">
            <a:solidFill>
              <a:srgbClr val="000000"/>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2"/>
              </a:solidFill>
              <a:effectLst/>
              <a:latin typeface="Arial" charset="0"/>
            </a:endParaRPr>
          </a:p>
        </p:txBody>
      </p:sp>
      <p:sp>
        <p:nvSpPr>
          <p:cNvPr id="155" name="Rounded Rectangle 154"/>
          <p:cNvSpPr/>
          <p:nvPr/>
        </p:nvSpPr>
        <p:spPr bwMode="auto">
          <a:xfrm>
            <a:off x="7227549" y="6172200"/>
            <a:ext cx="304800" cy="304800"/>
          </a:xfrm>
          <a:prstGeom prst="roundRect">
            <a:avLst/>
          </a:prstGeom>
          <a:solidFill>
            <a:srgbClr val="FF0000"/>
          </a:solidFill>
          <a:ln w="9525" cap="flat" cmpd="sng" algn="ctr">
            <a:solidFill>
              <a:srgbClr val="000000"/>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2"/>
              </a:solidFill>
              <a:effectLst/>
              <a:latin typeface="Arial" charset="0"/>
            </a:endParaRPr>
          </a:p>
        </p:txBody>
      </p:sp>
      <p:sp>
        <p:nvSpPr>
          <p:cNvPr id="156" name="TextBox 155"/>
          <p:cNvSpPr txBox="1"/>
          <p:nvPr/>
        </p:nvSpPr>
        <p:spPr>
          <a:xfrm>
            <a:off x="3874749" y="6172200"/>
            <a:ext cx="1043876" cy="276999"/>
          </a:xfrm>
          <a:prstGeom prst="rect">
            <a:avLst/>
          </a:prstGeom>
          <a:noFill/>
          <a:ln>
            <a:noFill/>
            <a:prstDash val="lgDash"/>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bg1">
                    <a:lumMod val="10000"/>
                  </a:schemeClr>
                </a:solidFill>
              </a:rPr>
              <a:t>Aplicaciones</a:t>
            </a:r>
            <a:endParaRPr lang="en-US" sz="1200" dirty="0">
              <a:solidFill>
                <a:schemeClr val="bg1">
                  <a:lumMod val="10000"/>
                </a:schemeClr>
              </a:solidFill>
            </a:endParaRPr>
          </a:p>
        </p:txBody>
      </p:sp>
      <p:sp>
        <p:nvSpPr>
          <p:cNvPr id="157" name="TextBox 156"/>
          <p:cNvSpPr txBox="1"/>
          <p:nvPr/>
        </p:nvSpPr>
        <p:spPr>
          <a:xfrm>
            <a:off x="5791200" y="6172200"/>
            <a:ext cx="1175322" cy="276999"/>
          </a:xfrm>
          <a:prstGeom prst="rect">
            <a:avLst/>
          </a:prstGeom>
          <a:noFill/>
          <a:ln>
            <a:noFill/>
            <a:prstDash val="lgDash"/>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bg1">
                    <a:lumMod val="10000"/>
                  </a:schemeClr>
                </a:solidFill>
              </a:rPr>
              <a:t>Infraestructura</a:t>
            </a:r>
            <a:endParaRPr lang="en-US" sz="1200" dirty="0">
              <a:solidFill>
                <a:schemeClr val="bg1">
                  <a:lumMod val="10000"/>
                </a:schemeClr>
              </a:solidFill>
            </a:endParaRPr>
          </a:p>
        </p:txBody>
      </p:sp>
      <p:sp>
        <p:nvSpPr>
          <p:cNvPr id="158" name="TextBox 157"/>
          <p:cNvSpPr txBox="1"/>
          <p:nvPr/>
        </p:nvSpPr>
        <p:spPr>
          <a:xfrm>
            <a:off x="7652427" y="6172200"/>
            <a:ext cx="1436612" cy="276999"/>
          </a:xfrm>
          <a:prstGeom prst="rect">
            <a:avLst/>
          </a:prstGeom>
          <a:noFill/>
          <a:ln>
            <a:noFill/>
            <a:prstDash val="lgDash"/>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bg1">
                    <a:lumMod val="10000"/>
                  </a:schemeClr>
                </a:solidFill>
              </a:rPr>
              <a:t>Middleware/BBDD</a:t>
            </a:r>
            <a:endParaRPr lang="en-US" sz="1200" dirty="0">
              <a:solidFill>
                <a:schemeClr val="bg1">
                  <a:lumMod val="10000"/>
                </a:schemeClr>
              </a:solidFill>
            </a:endParaRPr>
          </a:p>
        </p:txBody>
      </p:sp>
      <p:sp>
        <p:nvSpPr>
          <p:cNvPr id="63" name="Text Box 26"/>
          <p:cNvSpPr txBox="1">
            <a:spLocks noChangeArrowheads="1"/>
          </p:cNvSpPr>
          <p:nvPr/>
        </p:nvSpPr>
        <p:spPr bwMode="auto">
          <a:xfrm>
            <a:off x="0" y="6583363"/>
            <a:ext cx="9144000" cy="276999"/>
          </a:xfrm>
          <a:prstGeom prst="rect">
            <a:avLst/>
          </a:prstGeom>
          <a:solidFill>
            <a:schemeClr val="bg2"/>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a:r>
              <a:rPr lang="es-ES" sz="1200" b="1" dirty="0" smtClean="0">
                <a:solidFill>
                  <a:schemeClr val="tx2"/>
                </a:solidFill>
              </a:rPr>
              <a:t>MC Cloud 2012</a:t>
            </a:r>
            <a:endParaRPr lang="en-GB" sz="1200" b="1" dirty="0">
              <a:solidFill>
                <a:schemeClr val="tx2"/>
              </a:solidFill>
            </a:endParaRPr>
          </a:p>
        </p:txBody>
      </p:sp>
      <p:sp>
        <p:nvSpPr>
          <p:cNvPr id="59" name="Striped Right Arrow 58"/>
          <p:cNvSpPr/>
          <p:nvPr/>
        </p:nvSpPr>
        <p:spPr bwMode="auto">
          <a:xfrm rot="19958445">
            <a:off x="5524702" y="2800860"/>
            <a:ext cx="457200" cy="646469"/>
          </a:xfrm>
          <a:prstGeom prst="stripedRightArrow">
            <a:avLst/>
          </a:prstGeom>
          <a:solidFill>
            <a:schemeClr val="tx1">
              <a:lumMod val="50000"/>
              <a:lumOff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2000"/>
                                        <p:tgtEl>
                                          <p:spTgt spid="4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4"/>
                                        </p:tgtEl>
                                        <p:attrNameLst>
                                          <p:attrName>style.visibility</p:attrName>
                                        </p:attrNameLst>
                                      </p:cBhvr>
                                      <p:to>
                                        <p:strVal val="visible"/>
                                      </p:to>
                                    </p:set>
                                    <p:animEffect transition="in" filter="fade">
                                      <p:cBhvr>
                                        <p:cTn id="10" dur="2000"/>
                                        <p:tgtEl>
                                          <p:spTgt spid="4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0"/>
                                        </p:tgtEl>
                                        <p:attrNameLst>
                                          <p:attrName>style.visibility</p:attrName>
                                        </p:attrNameLst>
                                      </p:cBhvr>
                                      <p:to>
                                        <p:strVal val="visible"/>
                                      </p:to>
                                    </p:set>
                                    <p:animEffect transition="in" filter="fade">
                                      <p:cBhvr>
                                        <p:cTn id="13" dur="2000"/>
                                        <p:tgtEl>
                                          <p:spTgt spid="15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51"/>
                                        </p:tgtEl>
                                        <p:attrNameLst>
                                          <p:attrName>style.visibility</p:attrName>
                                        </p:attrNameLst>
                                      </p:cBhvr>
                                      <p:to>
                                        <p:strVal val="visible"/>
                                      </p:to>
                                    </p:set>
                                    <p:animEffect transition="in" filter="fade">
                                      <p:cBhvr>
                                        <p:cTn id="16" dur="2000"/>
                                        <p:tgtEl>
                                          <p:spTgt spid="15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9"/>
                                        </p:tgtEl>
                                        <p:attrNameLst>
                                          <p:attrName>style.visibility</p:attrName>
                                        </p:attrNameLst>
                                      </p:cBhvr>
                                      <p:to>
                                        <p:strVal val="visible"/>
                                      </p:to>
                                    </p:set>
                                    <p:animEffect transition="in" filter="fade">
                                      <p:cBhvr>
                                        <p:cTn id="21" dur="20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4" grpId="0"/>
      <p:bldP spid="150" grpId="0" animBg="1"/>
      <p:bldP spid="151" grpId="0" animBg="1"/>
      <p:bldP spid="5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1" name="Rectangle 3"/>
          <p:cNvSpPr>
            <a:spLocks noGrp="1" noChangeArrowheads="1"/>
          </p:cNvSpPr>
          <p:nvPr>
            <p:ph type="title"/>
          </p:nvPr>
        </p:nvSpPr>
        <p:spPr>
          <a:xfrm>
            <a:off x="304800" y="0"/>
            <a:ext cx="7278687" cy="993775"/>
          </a:xfrm>
        </p:spPr>
        <p:txBody>
          <a:bodyPr/>
          <a:lstStyle/>
          <a:p>
            <a:pPr>
              <a:defRPr/>
            </a:pPr>
            <a:r>
              <a:rPr lang="en-US" dirty="0" err="1" smtClean="0"/>
              <a:t>Palancas</a:t>
            </a:r>
            <a:r>
              <a:rPr lang="en-US" dirty="0" smtClean="0"/>
              <a:t>: </a:t>
            </a:r>
            <a:r>
              <a:rPr lang="en-US" dirty="0" err="1" smtClean="0"/>
              <a:t>Beneficios</a:t>
            </a:r>
            <a:r>
              <a:rPr lang="en-US" dirty="0" smtClean="0"/>
              <a:t> e </a:t>
            </a:r>
            <a:r>
              <a:rPr lang="en-US" dirty="0" err="1" smtClean="0"/>
              <a:t>Inihibidores</a:t>
            </a:r>
            <a:endParaRPr lang="en-US" dirty="0"/>
          </a:p>
        </p:txBody>
      </p:sp>
      <p:sp>
        <p:nvSpPr>
          <p:cNvPr id="18" name="TextBox 17"/>
          <p:cNvSpPr txBox="1"/>
          <p:nvPr/>
        </p:nvSpPr>
        <p:spPr>
          <a:xfrm>
            <a:off x="536501" y="2664530"/>
            <a:ext cx="2284600" cy="276999"/>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b="1" dirty="0" smtClean="0">
                <a:solidFill>
                  <a:srgbClr val="000000"/>
                </a:solidFill>
              </a:rPr>
              <a:t>Uso eficiente activos TI       </a:t>
            </a:r>
            <a:endParaRPr lang="en-US" sz="1200" b="1" dirty="0">
              <a:solidFill>
                <a:srgbClr val="000000"/>
              </a:solidFill>
            </a:endParaRPr>
          </a:p>
        </p:txBody>
      </p:sp>
      <p:sp>
        <p:nvSpPr>
          <p:cNvPr id="19" name="TextBox 18"/>
          <p:cNvSpPr txBox="1"/>
          <p:nvPr/>
        </p:nvSpPr>
        <p:spPr>
          <a:xfrm>
            <a:off x="536501" y="2240072"/>
            <a:ext cx="2260555" cy="276999"/>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b="1" dirty="0" smtClean="0">
                <a:solidFill>
                  <a:srgbClr val="000000"/>
                </a:solidFill>
              </a:rPr>
              <a:t>Eficiencia en costes              </a:t>
            </a:r>
            <a:endParaRPr lang="en-US" sz="1200" b="1" dirty="0">
              <a:solidFill>
                <a:srgbClr val="000000"/>
              </a:solidFill>
            </a:endParaRPr>
          </a:p>
        </p:txBody>
      </p:sp>
      <p:sp>
        <p:nvSpPr>
          <p:cNvPr id="22" name="TextBox 21"/>
          <p:cNvSpPr txBox="1"/>
          <p:nvPr/>
        </p:nvSpPr>
        <p:spPr>
          <a:xfrm>
            <a:off x="533400" y="3154472"/>
            <a:ext cx="2278188" cy="276999"/>
          </a:xfrm>
          <a:prstGeom prst="rect">
            <a:avLst/>
          </a:prstGeom>
          <a:solidFill>
            <a:schemeClr val="tx1">
              <a:lumMod val="90000"/>
              <a:lumOff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Implementar servicios + rápido</a:t>
            </a:r>
            <a:endParaRPr lang="en-US" sz="1200" dirty="0">
              <a:solidFill>
                <a:schemeClr val="tx2"/>
              </a:solidFill>
            </a:endParaRPr>
          </a:p>
        </p:txBody>
      </p:sp>
      <p:sp>
        <p:nvSpPr>
          <p:cNvPr id="23" name="Rounded Rectangle 22"/>
          <p:cNvSpPr/>
          <p:nvPr/>
        </p:nvSpPr>
        <p:spPr bwMode="auto">
          <a:xfrm>
            <a:off x="3187829" y="3124200"/>
            <a:ext cx="314270" cy="337542"/>
          </a:xfrm>
          <a:prstGeom prst="roundRect">
            <a:avLst/>
          </a:prstGeom>
          <a:solidFill>
            <a:schemeClr val="tx1">
              <a:lumMod val="90000"/>
              <a:lumOff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3</a:t>
            </a:r>
            <a:endParaRPr lang="en-US" sz="1400" dirty="0" smtClean="0">
              <a:solidFill>
                <a:schemeClr val="tx2"/>
              </a:solidFill>
            </a:endParaRPr>
          </a:p>
        </p:txBody>
      </p:sp>
      <p:sp>
        <p:nvSpPr>
          <p:cNvPr id="24" name="TextBox 23"/>
          <p:cNvSpPr txBox="1"/>
          <p:nvPr/>
        </p:nvSpPr>
        <p:spPr>
          <a:xfrm>
            <a:off x="540359" y="3595301"/>
            <a:ext cx="2283446" cy="276999"/>
          </a:xfrm>
          <a:prstGeom prst="rect">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Cambiar modelo gestión TI      </a:t>
            </a:r>
            <a:endParaRPr lang="en-US" sz="1200" dirty="0">
              <a:solidFill>
                <a:schemeClr val="tx2"/>
              </a:solidFill>
            </a:endParaRPr>
          </a:p>
        </p:txBody>
      </p:sp>
      <p:sp>
        <p:nvSpPr>
          <p:cNvPr id="27" name="Rounded Rectangle 26"/>
          <p:cNvSpPr/>
          <p:nvPr/>
        </p:nvSpPr>
        <p:spPr bwMode="auto">
          <a:xfrm>
            <a:off x="3194788" y="3581400"/>
            <a:ext cx="304800" cy="304800"/>
          </a:xfrm>
          <a:prstGeom prst="roundRect">
            <a:avLst/>
          </a:prstGeom>
          <a:solidFill>
            <a:srgbClr val="C00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4</a:t>
            </a:r>
            <a:endParaRPr kumimoji="0" lang="en-US" sz="1400" i="0" u="none" strike="noStrike" cap="none" normalizeH="0" baseline="0" dirty="0" smtClean="0">
              <a:ln>
                <a:noFill/>
              </a:ln>
              <a:solidFill>
                <a:schemeClr val="tx2"/>
              </a:solidFill>
              <a:effectLst/>
              <a:latin typeface="Arial" charset="0"/>
            </a:endParaRPr>
          </a:p>
        </p:txBody>
      </p:sp>
      <p:sp>
        <p:nvSpPr>
          <p:cNvPr id="28" name="TextBox 27"/>
          <p:cNvSpPr txBox="1"/>
          <p:nvPr/>
        </p:nvSpPr>
        <p:spPr>
          <a:xfrm>
            <a:off x="533400" y="4052501"/>
            <a:ext cx="2274982" cy="276999"/>
          </a:xfrm>
          <a:prstGeom prst="rect">
            <a:avLst/>
          </a:prstGeom>
          <a:solidFill>
            <a:schemeClr val="tx1">
              <a:lumMod val="90000"/>
              <a:lumOff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Desarrollo ágil de pruebas       </a:t>
            </a:r>
            <a:endParaRPr lang="en-US" sz="1200" dirty="0">
              <a:solidFill>
                <a:schemeClr val="tx2"/>
              </a:solidFill>
            </a:endParaRPr>
          </a:p>
        </p:txBody>
      </p:sp>
      <p:sp>
        <p:nvSpPr>
          <p:cNvPr id="35" name="Rounded Rectangle 34"/>
          <p:cNvSpPr/>
          <p:nvPr/>
        </p:nvSpPr>
        <p:spPr bwMode="auto">
          <a:xfrm>
            <a:off x="3187829" y="4038600"/>
            <a:ext cx="304800" cy="304800"/>
          </a:xfrm>
          <a:prstGeom prst="roundRect">
            <a:avLst/>
          </a:prstGeom>
          <a:solidFill>
            <a:schemeClr val="tx1">
              <a:lumMod val="90000"/>
              <a:lumOff val="10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5</a:t>
            </a:r>
            <a:endParaRPr kumimoji="0" lang="en-US" sz="1400" i="0" u="none" strike="noStrike" cap="none" normalizeH="0" baseline="0" dirty="0" smtClean="0">
              <a:ln>
                <a:noFill/>
              </a:ln>
              <a:solidFill>
                <a:schemeClr val="tx2"/>
              </a:solidFill>
              <a:effectLst/>
              <a:latin typeface="Arial" charset="0"/>
            </a:endParaRPr>
          </a:p>
        </p:txBody>
      </p:sp>
      <p:sp>
        <p:nvSpPr>
          <p:cNvPr id="36" name="TextBox 35"/>
          <p:cNvSpPr txBox="1"/>
          <p:nvPr/>
        </p:nvSpPr>
        <p:spPr>
          <a:xfrm>
            <a:off x="533400" y="4509701"/>
            <a:ext cx="2284600" cy="276999"/>
          </a:xfrm>
          <a:prstGeom prst="rect">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Establecer estándar                 </a:t>
            </a:r>
            <a:endParaRPr lang="en-US" sz="1200" dirty="0">
              <a:solidFill>
                <a:schemeClr val="tx2"/>
              </a:solidFill>
            </a:endParaRPr>
          </a:p>
        </p:txBody>
      </p:sp>
      <p:sp>
        <p:nvSpPr>
          <p:cNvPr id="37" name="Rounded Rectangle 36"/>
          <p:cNvSpPr/>
          <p:nvPr/>
        </p:nvSpPr>
        <p:spPr bwMode="auto">
          <a:xfrm>
            <a:off x="3187829" y="4495800"/>
            <a:ext cx="304800" cy="304800"/>
          </a:xfrm>
          <a:prstGeom prst="roundRect">
            <a:avLst/>
          </a:prstGeom>
          <a:solidFill>
            <a:srgbClr val="C00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6</a:t>
            </a:r>
            <a:endParaRPr kumimoji="0" lang="en-US" sz="1400" i="0" u="none" strike="noStrike" cap="none" normalizeH="0" baseline="0" dirty="0" smtClean="0">
              <a:ln>
                <a:noFill/>
              </a:ln>
              <a:solidFill>
                <a:schemeClr val="tx2"/>
              </a:solidFill>
              <a:effectLst/>
              <a:latin typeface="Arial" charset="0"/>
            </a:endParaRPr>
          </a:p>
        </p:txBody>
      </p:sp>
      <p:sp>
        <p:nvSpPr>
          <p:cNvPr id="38" name="TextBox 37"/>
          <p:cNvSpPr txBox="1"/>
          <p:nvPr/>
        </p:nvSpPr>
        <p:spPr>
          <a:xfrm>
            <a:off x="533400" y="4966901"/>
            <a:ext cx="2263761" cy="276999"/>
          </a:xfrm>
          <a:prstGeom prst="rect">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Métricas de uso                       </a:t>
            </a:r>
            <a:endParaRPr lang="en-US" sz="1200" dirty="0">
              <a:solidFill>
                <a:schemeClr val="tx2"/>
              </a:solidFill>
            </a:endParaRPr>
          </a:p>
        </p:txBody>
      </p:sp>
      <p:sp>
        <p:nvSpPr>
          <p:cNvPr id="39" name="Rounded Rectangle 38"/>
          <p:cNvSpPr/>
          <p:nvPr/>
        </p:nvSpPr>
        <p:spPr bwMode="auto">
          <a:xfrm>
            <a:off x="3187829" y="4953000"/>
            <a:ext cx="314270" cy="337542"/>
          </a:xfrm>
          <a:prstGeom prst="round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400" dirty="0" smtClean="0">
                <a:solidFill>
                  <a:schemeClr val="tx2"/>
                </a:solidFill>
              </a:rPr>
              <a:t>7</a:t>
            </a:r>
            <a:endParaRPr lang="en-US" sz="1400" dirty="0" smtClean="0">
              <a:solidFill>
                <a:schemeClr val="tx2"/>
              </a:solidFill>
            </a:endParaRPr>
          </a:p>
        </p:txBody>
      </p:sp>
      <p:sp>
        <p:nvSpPr>
          <p:cNvPr id="40" name="TextBox 39"/>
          <p:cNvSpPr txBox="1"/>
          <p:nvPr/>
        </p:nvSpPr>
        <p:spPr>
          <a:xfrm>
            <a:off x="533400" y="5424101"/>
            <a:ext cx="2230098" cy="276999"/>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b="1" dirty="0" smtClean="0">
                <a:solidFill>
                  <a:srgbClr val="000000"/>
                </a:solidFill>
              </a:rPr>
              <a:t>Descapitalizar activos TI      </a:t>
            </a:r>
            <a:endParaRPr lang="en-US" sz="1200" b="1" dirty="0">
              <a:solidFill>
                <a:srgbClr val="000000"/>
              </a:solidFill>
            </a:endParaRPr>
          </a:p>
        </p:txBody>
      </p:sp>
      <p:sp>
        <p:nvSpPr>
          <p:cNvPr id="41" name="Rounded Rectangle 40"/>
          <p:cNvSpPr/>
          <p:nvPr/>
        </p:nvSpPr>
        <p:spPr bwMode="auto">
          <a:xfrm>
            <a:off x="3187829" y="5410200"/>
            <a:ext cx="304800" cy="304800"/>
          </a:xfrm>
          <a:prstGeom prst="round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200" b="1" dirty="0" smtClean="0">
                <a:solidFill>
                  <a:srgbClr val="000000"/>
                </a:solidFill>
              </a:rPr>
              <a:t>8</a:t>
            </a:r>
            <a:endParaRPr lang="en-US" sz="1200" b="1" dirty="0" smtClean="0">
              <a:solidFill>
                <a:srgbClr val="000000"/>
              </a:solidFill>
            </a:endParaRPr>
          </a:p>
        </p:txBody>
      </p:sp>
      <p:sp>
        <p:nvSpPr>
          <p:cNvPr id="44" name="Rounded Rectangle 43"/>
          <p:cNvSpPr/>
          <p:nvPr/>
        </p:nvSpPr>
        <p:spPr bwMode="auto">
          <a:xfrm>
            <a:off x="3876730" y="2634258"/>
            <a:ext cx="314270" cy="337542"/>
          </a:xfrm>
          <a:prstGeom prst="round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400" dirty="0" smtClean="0">
                <a:solidFill>
                  <a:srgbClr val="000000"/>
                </a:solidFill>
              </a:rPr>
              <a:t>2</a:t>
            </a:r>
            <a:endParaRPr lang="en-US" sz="1400" dirty="0" smtClean="0">
              <a:solidFill>
                <a:srgbClr val="000000"/>
              </a:solidFill>
            </a:endParaRPr>
          </a:p>
        </p:txBody>
      </p:sp>
      <p:sp>
        <p:nvSpPr>
          <p:cNvPr id="45" name="Rounded Rectangle 44"/>
          <p:cNvSpPr/>
          <p:nvPr/>
        </p:nvSpPr>
        <p:spPr bwMode="auto">
          <a:xfrm>
            <a:off x="3876730" y="2209800"/>
            <a:ext cx="314270" cy="337542"/>
          </a:xfrm>
          <a:prstGeom prst="round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rgbClr val="000000"/>
                </a:solidFill>
              </a:rPr>
              <a:t>1</a:t>
            </a:r>
            <a:endParaRPr lang="en-US" sz="1400" dirty="0" smtClean="0">
              <a:solidFill>
                <a:srgbClr val="000000"/>
              </a:solidFill>
            </a:endParaRPr>
          </a:p>
        </p:txBody>
      </p:sp>
      <p:sp>
        <p:nvSpPr>
          <p:cNvPr id="47" name="Rounded Rectangle 46"/>
          <p:cNvSpPr/>
          <p:nvPr/>
        </p:nvSpPr>
        <p:spPr bwMode="auto">
          <a:xfrm>
            <a:off x="3873629" y="3124200"/>
            <a:ext cx="314270" cy="337542"/>
          </a:xfrm>
          <a:prstGeom prst="roundRect">
            <a:avLst/>
          </a:prstGeom>
          <a:solidFill>
            <a:schemeClr val="tx1">
              <a:lumMod val="90000"/>
              <a:lumOff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400" dirty="0" smtClean="0">
                <a:solidFill>
                  <a:schemeClr val="tx2"/>
                </a:solidFill>
              </a:rPr>
              <a:t>3</a:t>
            </a:r>
            <a:endParaRPr lang="en-US" sz="1400" dirty="0" smtClean="0">
              <a:solidFill>
                <a:schemeClr val="tx2"/>
              </a:solidFill>
            </a:endParaRPr>
          </a:p>
        </p:txBody>
      </p:sp>
      <p:sp>
        <p:nvSpPr>
          <p:cNvPr id="49" name="Rounded Rectangle 48"/>
          <p:cNvSpPr/>
          <p:nvPr/>
        </p:nvSpPr>
        <p:spPr bwMode="auto">
          <a:xfrm>
            <a:off x="3880588" y="3581400"/>
            <a:ext cx="304800" cy="304800"/>
          </a:xfrm>
          <a:prstGeom prst="roundRect">
            <a:avLst/>
          </a:prstGeom>
          <a:solidFill>
            <a:srgbClr val="C00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4</a:t>
            </a:r>
            <a:endParaRPr kumimoji="0" lang="en-US" sz="1400" i="0" u="none" strike="noStrike" cap="none" normalizeH="0" baseline="0" dirty="0" smtClean="0">
              <a:ln>
                <a:noFill/>
              </a:ln>
              <a:solidFill>
                <a:schemeClr val="tx2"/>
              </a:solidFill>
              <a:effectLst/>
              <a:latin typeface="Arial" charset="0"/>
            </a:endParaRPr>
          </a:p>
        </p:txBody>
      </p:sp>
      <p:sp>
        <p:nvSpPr>
          <p:cNvPr id="51" name="Rounded Rectangle 50"/>
          <p:cNvSpPr/>
          <p:nvPr/>
        </p:nvSpPr>
        <p:spPr bwMode="auto">
          <a:xfrm>
            <a:off x="3873629" y="4495800"/>
            <a:ext cx="304800" cy="304800"/>
          </a:xfrm>
          <a:prstGeom prst="roundRect">
            <a:avLst/>
          </a:prstGeom>
          <a:solidFill>
            <a:srgbClr val="C00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5</a:t>
            </a:r>
            <a:endParaRPr kumimoji="0" lang="en-US" sz="1400" i="0" u="none" strike="noStrike" cap="none" normalizeH="0" baseline="0" dirty="0" smtClean="0">
              <a:ln>
                <a:noFill/>
              </a:ln>
              <a:solidFill>
                <a:schemeClr val="tx2"/>
              </a:solidFill>
              <a:effectLst/>
              <a:latin typeface="Arial" charset="0"/>
            </a:endParaRPr>
          </a:p>
        </p:txBody>
      </p:sp>
      <p:sp>
        <p:nvSpPr>
          <p:cNvPr id="53" name="Rounded Rectangle 52"/>
          <p:cNvSpPr/>
          <p:nvPr/>
        </p:nvSpPr>
        <p:spPr bwMode="auto">
          <a:xfrm>
            <a:off x="3873629" y="4038600"/>
            <a:ext cx="304800" cy="304800"/>
          </a:xfrm>
          <a:prstGeom prst="roundRect">
            <a:avLst/>
          </a:prstGeom>
          <a:solidFill>
            <a:schemeClr val="tx1">
              <a:lumMod val="90000"/>
              <a:lumOff val="10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6</a:t>
            </a:r>
            <a:endParaRPr kumimoji="0" lang="en-US" sz="1400" i="0" u="none" strike="noStrike" cap="none" normalizeH="0" baseline="0" dirty="0" smtClean="0">
              <a:ln>
                <a:noFill/>
              </a:ln>
              <a:solidFill>
                <a:schemeClr val="tx2"/>
              </a:solidFill>
              <a:effectLst/>
              <a:latin typeface="Arial" charset="0"/>
            </a:endParaRPr>
          </a:p>
        </p:txBody>
      </p:sp>
      <p:sp>
        <p:nvSpPr>
          <p:cNvPr id="55" name="Rounded Rectangle 54"/>
          <p:cNvSpPr/>
          <p:nvPr/>
        </p:nvSpPr>
        <p:spPr bwMode="auto">
          <a:xfrm>
            <a:off x="3873629" y="5410200"/>
            <a:ext cx="304800" cy="304800"/>
          </a:xfrm>
          <a:prstGeom prst="round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b="1" dirty="0" smtClean="0">
                <a:solidFill>
                  <a:srgbClr val="000000"/>
                </a:solidFill>
              </a:rPr>
              <a:t>7</a:t>
            </a:r>
            <a:endParaRPr lang="en-US" sz="1200" b="1" dirty="0" smtClean="0">
              <a:solidFill>
                <a:srgbClr val="000000"/>
              </a:solidFill>
            </a:endParaRPr>
          </a:p>
        </p:txBody>
      </p:sp>
      <p:sp>
        <p:nvSpPr>
          <p:cNvPr id="57" name="Rounded Rectangle 56"/>
          <p:cNvSpPr/>
          <p:nvPr/>
        </p:nvSpPr>
        <p:spPr bwMode="auto">
          <a:xfrm>
            <a:off x="3873629" y="4953000"/>
            <a:ext cx="304800" cy="304800"/>
          </a:xfrm>
          <a:prstGeom prst="roundRect">
            <a:avLst/>
          </a:prstGeom>
          <a:solidFill>
            <a:srgbClr val="C00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8</a:t>
            </a:r>
            <a:endParaRPr kumimoji="0" lang="en-US" sz="1400" i="0" u="none" strike="noStrike" cap="none" normalizeH="0" baseline="0" dirty="0" smtClean="0">
              <a:ln>
                <a:noFill/>
              </a:ln>
              <a:solidFill>
                <a:schemeClr val="tx2"/>
              </a:solidFill>
              <a:effectLst/>
              <a:latin typeface="Arial" charset="0"/>
            </a:endParaRPr>
          </a:p>
        </p:txBody>
      </p:sp>
      <p:cxnSp>
        <p:nvCxnSpPr>
          <p:cNvPr id="91" name="Straight Connector 90"/>
          <p:cNvCxnSpPr/>
          <p:nvPr/>
        </p:nvCxnSpPr>
        <p:spPr bwMode="auto">
          <a:xfrm>
            <a:off x="-457200" y="3352800"/>
            <a:ext cx="914400" cy="914400"/>
          </a:xfrm>
          <a:prstGeom prst="line">
            <a:avLst/>
          </a:prstGeom>
          <a:noFill/>
          <a:ln w="9525" cap="flat" cmpd="sng" algn="ctr">
            <a:noFill/>
            <a:prstDash val="solid"/>
            <a:round/>
            <a:headEnd type="none" w="med" len="med"/>
            <a:tailEnd type="none" w="med" len="med"/>
          </a:ln>
          <a:effectLst/>
        </p:spPr>
      </p:cxnSp>
      <p:sp>
        <p:nvSpPr>
          <p:cNvPr id="95" name="Rectangle 94"/>
          <p:cNvSpPr/>
          <p:nvPr/>
        </p:nvSpPr>
        <p:spPr bwMode="auto">
          <a:xfrm>
            <a:off x="381000" y="21336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6" name="Rectangle 95"/>
          <p:cNvSpPr/>
          <p:nvPr/>
        </p:nvSpPr>
        <p:spPr bwMode="auto">
          <a:xfrm>
            <a:off x="381000" y="25908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7" name="Rectangle 96"/>
          <p:cNvSpPr/>
          <p:nvPr/>
        </p:nvSpPr>
        <p:spPr bwMode="auto">
          <a:xfrm>
            <a:off x="381000" y="30480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8" name="Rectangle 97"/>
          <p:cNvSpPr/>
          <p:nvPr/>
        </p:nvSpPr>
        <p:spPr bwMode="auto">
          <a:xfrm>
            <a:off x="381000" y="35052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9" name="Rectangle 98"/>
          <p:cNvSpPr/>
          <p:nvPr/>
        </p:nvSpPr>
        <p:spPr bwMode="auto">
          <a:xfrm>
            <a:off x="381000" y="39624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0" name="Rectangle 99"/>
          <p:cNvSpPr/>
          <p:nvPr/>
        </p:nvSpPr>
        <p:spPr bwMode="auto">
          <a:xfrm>
            <a:off x="381000" y="44196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1" name="Rectangle 100"/>
          <p:cNvSpPr/>
          <p:nvPr/>
        </p:nvSpPr>
        <p:spPr bwMode="auto">
          <a:xfrm>
            <a:off x="381000" y="48768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3" name="Rectangle 92"/>
          <p:cNvSpPr/>
          <p:nvPr/>
        </p:nvSpPr>
        <p:spPr bwMode="auto">
          <a:xfrm>
            <a:off x="3124200" y="1447800"/>
            <a:ext cx="1371600" cy="50292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4" name="Rectangle 103"/>
          <p:cNvSpPr/>
          <p:nvPr/>
        </p:nvSpPr>
        <p:spPr bwMode="auto">
          <a:xfrm>
            <a:off x="2971800" y="1447800"/>
            <a:ext cx="1371600" cy="48768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1" name="Rectangle 110"/>
          <p:cNvSpPr/>
          <p:nvPr/>
        </p:nvSpPr>
        <p:spPr>
          <a:xfrm>
            <a:off x="838200" y="1676400"/>
            <a:ext cx="1249060" cy="369332"/>
          </a:xfrm>
          <a:prstGeom prst="rect">
            <a:avLst/>
          </a:prstGeom>
          <a:noFill/>
        </p:spPr>
        <p:txBody>
          <a:bodyPr wrap="none">
            <a:spAutoFit/>
          </a:bodyPr>
          <a:lstStyle/>
          <a:p>
            <a:r>
              <a:rPr lang="es-ES_tradnl" dirty="0" smtClean="0">
                <a:solidFill>
                  <a:srgbClr val="000000"/>
                </a:solidFill>
              </a:rPr>
              <a:t>Beneficios</a:t>
            </a:r>
            <a:endParaRPr lang="en-US" dirty="0" smtClean="0">
              <a:solidFill>
                <a:srgbClr val="000000"/>
              </a:solidFill>
            </a:endParaRPr>
          </a:p>
        </p:txBody>
      </p:sp>
      <p:sp>
        <p:nvSpPr>
          <p:cNvPr id="89" name="Text Box 26"/>
          <p:cNvSpPr txBox="1">
            <a:spLocks noChangeArrowheads="1"/>
          </p:cNvSpPr>
          <p:nvPr/>
        </p:nvSpPr>
        <p:spPr bwMode="auto">
          <a:xfrm>
            <a:off x="0" y="6583363"/>
            <a:ext cx="9144000" cy="276999"/>
          </a:xfrm>
          <a:prstGeom prst="rect">
            <a:avLst/>
          </a:prstGeom>
          <a:solidFill>
            <a:schemeClr val="bg2"/>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a:r>
              <a:rPr lang="es-ES" sz="1200" b="1" dirty="0" smtClean="0">
                <a:solidFill>
                  <a:schemeClr val="tx2"/>
                </a:solidFill>
              </a:rPr>
              <a:t>MC Cloud 2012</a:t>
            </a:r>
            <a:endParaRPr lang="en-GB" sz="1200" b="1" dirty="0">
              <a:solidFill>
                <a:schemeClr val="tx2"/>
              </a:solidFill>
            </a:endParaRPr>
          </a:p>
        </p:txBody>
      </p:sp>
      <p:sp>
        <p:nvSpPr>
          <p:cNvPr id="105" name="TextBox 104"/>
          <p:cNvSpPr txBox="1"/>
          <p:nvPr/>
        </p:nvSpPr>
        <p:spPr>
          <a:xfrm>
            <a:off x="609600" y="6316148"/>
            <a:ext cx="745717" cy="215444"/>
          </a:xfrm>
          <a:prstGeom prst="rect">
            <a:avLst/>
          </a:prstGeom>
          <a:solidFill>
            <a:schemeClr val="accent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800" dirty="0" smtClean="0">
                <a:solidFill>
                  <a:srgbClr val="000000"/>
                </a:solidFill>
              </a:rPr>
              <a:t>Económicos</a:t>
            </a:r>
            <a:endParaRPr lang="en-US" sz="800" dirty="0">
              <a:solidFill>
                <a:srgbClr val="000000"/>
              </a:solidFill>
            </a:endParaRPr>
          </a:p>
        </p:txBody>
      </p:sp>
      <p:sp>
        <p:nvSpPr>
          <p:cNvPr id="106" name="TextBox 105"/>
          <p:cNvSpPr txBox="1"/>
          <p:nvPr/>
        </p:nvSpPr>
        <p:spPr>
          <a:xfrm>
            <a:off x="1405730" y="6316148"/>
            <a:ext cx="562975" cy="215444"/>
          </a:xfrm>
          <a:prstGeom prst="rect">
            <a:avLst/>
          </a:prstGeom>
          <a:solidFill>
            <a:schemeClr val="bg1">
              <a:lumMod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800" dirty="0" smtClean="0">
                <a:solidFill>
                  <a:schemeClr val="tx2"/>
                </a:solidFill>
              </a:rPr>
              <a:t>Negocio</a:t>
            </a:r>
            <a:endParaRPr lang="en-US" sz="800" dirty="0">
              <a:solidFill>
                <a:schemeClr val="tx2"/>
              </a:solidFill>
            </a:endParaRPr>
          </a:p>
        </p:txBody>
      </p:sp>
      <p:sp>
        <p:nvSpPr>
          <p:cNvPr id="107" name="TextBox 106"/>
          <p:cNvSpPr txBox="1"/>
          <p:nvPr/>
        </p:nvSpPr>
        <p:spPr>
          <a:xfrm>
            <a:off x="2027195" y="6316148"/>
            <a:ext cx="792205" cy="215444"/>
          </a:xfrm>
          <a:prstGeom prst="rect">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800" dirty="0" smtClean="0">
                <a:solidFill>
                  <a:schemeClr val="tx2"/>
                </a:solidFill>
              </a:rPr>
              <a:t>Tecnológicos</a:t>
            </a:r>
            <a:endParaRPr lang="en-US" sz="800" dirty="0">
              <a:solidFill>
                <a:schemeClr val="tx2"/>
              </a:solidFill>
            </a:endParaRPr>
          </a:p>
        </p:txBody>
      </p:sp>
      <p:sp>
        <p:nvSpPr>
          <p:cNvPr id="103" name="Rounded Rectangle 102"/>
          <p:cNvSpPr/>
          <p:nvPr/>
        </p:nvSpPr>
        <p:spPr bwMode="auto">
          <a:xfrm>
            <a:off x="3200400" y="2634258"/>
            <a:ext cx="314270" cy="337542"/>
          </a:xfrm>
          <a:prstGeom prst="round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400" dirty="0" smtClean="0">
                <a:solidFill>
                  <a:srgbClr val="000000"/>
                </a:solidFill>
              </a:rPr>
              <a:t>2</a:t>
            </a:r>
            <a:endParaRPr lang="en-US" sz="1400" dirty="0" smtClean="0">
              <a:solidFill>
                <a:srgbClr val="000000"/>
              </a:solidFill>
            </a:endParaRPr>
          </a:p>
        </p:txBody>
      </p:sp>
      <p:sp>
        <p:nvSpPr>
          <p:cNvPr id="112" name="Rounded Rectangle 111"/>
          <p:cNvSpPr/>
          <p:nvPr/>
        </p:nvSpPr>
        <p:spPr bwMode="auto">
          <a:xfrm>
            <a:off x="3200400" y="2209800"/>
            <a:ext cx="314270" cy="337542"/>
          </a:xfrm>
          <a:prstGeom prst="round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rgbClr val="000000"/>
                </a:solidFill>
              </a:rPr>
              <a:t>1</a:t>
            </a:r>
            <a:endParaRPr lang="en-US" sz="1400" dirty="0" smtClean="0">
              <a:solidFill>
                <a:srgbClr val="000000"/>
              </a:solidFill>
            </a:endParaRPr>
          </a:p>
        </p:txBody>
      </p:sp>
      <p:pic>
        <p:nvPicPr>
          <p:cNvPr id="31746" name="Picture 2" descr="http://t2.gstatic.com/images?q=tbn:ANd9GcQGNuUPYnJAcb_UkB1OIxWOIz4pUxnY8m_DYXPQ7SIpFbAjEduT"/>
          <p:cNvPicPr>
            <a:picLocks noChangeAspect="1" noChangeArrowheads="1"/>
          </p:cNvPicPr>
          <p:nvPr/>
        </p:nvPicPr>
        <p:blipFill>
          <a:blip r:embed="rId3" cstate="print"/>
          <a:srcRect/>
          <a:stretch>
            <a:fillRect/>
          </a:stretch>
        </p:blipFill>
        <p:spPr bwMode="auto">
          <a:xfrm>
            <a:off x="3048000" y="1524000"/>
            <a:ext cx="609600" cy="609600"/>
          </a:xfrm>
          <a:prstGeom prst="rect">
            <a:avLst/>
          </a:prstGeom>
          <a:noFill/>
        </p:spPr>
      </p:pic>
      <p:pic>
        <p:nvPicPr>
          <p:cNvPr id="31748" name="Picture 4" descr="http://t1.gstatic.com/images?q=tbn:ANd9GcRBsO7xJ-a81Xn1bRCmq4PWTOlvMh9IfkSlpPr_qEP0ORB5ctqi"/>
          <p:cNvPicPr>
            <a:picLocks noChangeAspect="1" noChangeArrowheads="1"/>
          </p:cNvPicPr>
          <p:nvPr/>
        </p:nvPicPr>
        <p:blipFill>
          <a:blip r:embed="rId4" cstate="print"/>
          <a:srcRect/>
          <a:stretch>
            <a:fillRect/>
          </a:stretch>
        </p:blipFill>
        <p:spPr bwMode="auto">
          <a:xfrm>
            <a:off x="3733800" y="1600200"/>
            <a:ext cx="457200" cy="457200"/>
          </a:xfrm>
          <a:prstGeom prst="rect">
            <a:avLst/>
          </a:prstGeom>
          <a:noFill/>
        </p:spPr>
      </p:pic>
      <p:sp>
        <p:nvSpPr>
          <p:cNvPr id="31750" name="AutoShape 6" descr="data:image/jpeg;base64,/9j/4AAQSkZJRgABAQAAAQABAAD/2wCEAAkGBhASEBMQEBQQEA8SFQ8QDxIREBQQEBQUFBAVFBQQFhIXHCYeFxkjGRUSHy8gIygpLCwsFR4xNTAqNSYrLCkBCQoKDgwOGg8PGiwkHyQsLi0sLiksKSwsKS8sLCwpLCwqKSwtLCksLCwsLSwsKSwsLCwsLSwsLCwpKSwpLCksLP/AABEIAPEA0QMBIgACEQEDEQH/xAAcAAEAAgMBAQEAAAAAAAAAAAAABQYDBAcBAgj/xABAEAACAQMABgcFBAkEAwEAAAAAAQIDBBEFBhIhMUEHE1FhcYGRFCIyQqFScrHBI1NikqKy0eHwJDRzgkNjkxX/xAAaAQEAAwEBAQAAAAAAAAAAAAAAAwQFAgEG/8QAMBEAAgIBAwIFAgQHAQAAAAAAAAECAxEEEjEhUQUiQWGRcaETMrHBFCNSgdHh8RX/2gAMAwEAAhEDEQA/AO4gAAAAAAAAAAAAAAAAAAAAAAAAAAAAAAAAAAAAAAAAAAAAAAAAAAAAAAAAAAAA8bI+7v8AfhcO09SyeN4NqrcpcN7MTuiMlcHw7okUDncSntJ77SRPtJ9e0nuw83EvG7XM2IST4ED7SZqF61w8zxwPVImgY6NZSWUZCI7AAAAAAAAAAAAAAAAAAAAAAAAB4z08YBHaXvtiKitzl9EQUrox6bvs1pb9y930I13Bfrq8pXlPqSUrkxuuR7uD4dwTKs43Ej7QPaiN9oMlOE5fDGTDglyE2+DfV0ZI3Rq//lXP6qfov6mCopw+OMo+MWl6nKjGXDR71XJZdDX/AL6hylnHiWA59QunFqS5b1vL7QqbUVLtSfqipfDa8k1csoyAArkgAAAAAAAAAAAAAAAAAAAAAAPGAcyvbn35fel+JqyuTHph7FerD7M5r6tmGwt5Vp7K3L5pckv6n0KjGMNz4M7LbwjaobdSWzBOUu7ku18kjfWi2vieWuOy/dj4yJSlONJK3t4OdR75JPDf7dWfyruJOz0HDdK4kq0+UcbNGPPChz8WZduqlLpDovuWoVJfmK5bW85bqMJT74R93zm9xI0dA3vFKlD782/5Sz+2RSwkkuSW5I+XpJFRxb6sm3Y4IulaaRit0rXwe2/rg+6l1pCK9+hRrR59XUw/JT4kgtJGWN+jzb7DJSr+6oSlhwla1fszhsJt/R+RaNX9IwlThT2l1kYpNduOa7TcuaNKtFwqRjOL5SWV/YqmldWqlB9ZauU4R950s5qR/apy5/dZ25NrDZ5hZyXbJ6cw0nrrcJwm3+hSUZOOU9rLTlJcn3F11Z06rilnOZRxnvT4M7lRJVqz0PFNbtpNAAgOwAAAAAAAAAAAAAAAAAAeM9PGAcz6QLFwulOK3VorH34+616YZhtM01GjSx1kvifJdsmWXXq5jilDEXJN1E3y3bK8t79CvaEjudR73Pg+7j9ePoX/AMSV0Iw9Fz79ivtUG5dyx6PpRoxwt8nvnN/FJ9rfYZZ3ZoqqHI52IbjZdyfHtLMGT5bOtqPMmyrhn3G48TSPqMs7j3ahklbau28LmSaZqaPs9mOX8b+i7DbZVljPQlRStddGU1J1EkoVPdrr5cy4VO7sfqaHRfUdG4rUaksbMcQUnjK2ljcT2tUU8xksxnDDXLsaKjqtd7E3KbTqJKntY5QeIvxaxnwL1NcnVLHDXX6+hDOS3LPKOwwmmsrefRS7HWKUaiy8xbw/DtLlF5M+yt1vqWIyUj6ABGdAAAAAAAAAAAAAAAA8Zjr3MYLak8IrOldcdnKprHfLf9CSFUpvEUcyko8lf1wqupc1IrnKFvDw2dqp9Nr1Puzp7KSfd+BCV72U69OUnlznd1ZesYos9tDKRfhH8Ovr6t/bp+xXk90j7gjKoGWFuZ4UGRuR0kavVh0iQVsZadtFcVtdzON57tIylbSk8RTb7uHqS9jotQ3y3y+iNinXgljGz4GOrpFL4U39COU5S6I6SSNjBiqV4R3ykl5kTdX9SW7OF2Ii7iZ1CrPJ454Pda76E1HYeXHa2vU57RuNmcvvP8Sx6Vr7myhXNzPrKmxj3VtNZ5c2u3Bu6SEYQw38lK1uUuhebevmKZ1bR8s0qbfOEH/CcN0NpFzhFfM8Lze7B3S1p7MIx7IxXojO8ShswvqWNM85MwAMktgAAAAAAAAAAxVLiMeL8gDKfFWqopt7kjVnpJLfhtEFpjWCEvcT2ccnuy/EkhXKTwjhzSI7WbT/AKLckUC40ztSa8TPrTpCWG9+M4zjdnkslStJynVjFcZPG7e+/cfT6XTxhXuZm22Nywi3Op71rPk3cQ83stL6MvOit6RQLuUXR2aaknR2K0VJ5k8PFRrsTT+hedVbtVIRae5rKMh2Rsre30b+H1Rb2uMlnsWO3t8m3TtDPa0N2TZSM5yLCRqq1PXbG0DnJ7gj52vca1S2Jhow1aOTpSPGivXFEh714LTWsJS3JerwadXVyMvjm8dkV+bLNdkVyRSi/Q5lrBd7MX/nmRGpmhKl3O4jT2VOdPqYyn8Kc5bUnu7IRfqXzXenZ2dpN9XGdeqpUqO29p5ksOe/gkvrg2eiTQDpW/XTXvTbfnLH4JJebJ9RrFKEYQXDz8cHNdLTcme6l9F/stRVrmpGtODzThBNU4v7Tb3yZ0BI9BSuvndLdN5ZNCEYLEQACE7AAAAAAB4z08bANG/v9l7Efiay+4iK9/GPF5ZD666W6i4SU4fpUt20tuLju3x7GQ8L9y35yaFOn3RUkyCyTi+qLDW0u3uRRNdtIypuMuO22svlhZ4E915Faf0XC7jGjKpCjhqp1knhRjHdLPk2d3VyhVJ19Hgk0c6/x4O1ZWeCuaI0zK4Ve1qOU41YqcY8XtQ4NeHcS9G7trakmtmntL4aK260nzjOs+HguHYYtDTsqNTqdFUamk7/AA8Vvgo03jDltvCWDJrJq9d0Lf8A1SpQlVrSrQp0p9ZGMurjGpPOEll43FLQVyskqZSeHyXfE7a3N2VpGtHW9Rp7HUKpHeoSi9qpGP6t57s7zf1a0qrWuoSb9nqe/Qnncs/I3y7PIp1F4N61uo46qrvpSeU/mhLlOL/FG5b4cqYuVWX3T9V8cmJHU72lM/Q9hcKcE087lk2jjmrOvFWzapXOalB/BVW/C7zq2jNLUa8FOjOM09+55a8UYEl6rgvp9zdB5kHB0eg8yfMppLPIAVGQuntOUbWk6tZ4S3Rit85y5Qiub/AjdMa90oydG1XtdwuMYPFKHfUqcEu5ZbKvHRte6re+/aLprDnjFC3jzjCPDP17SRJLk554Ie1s7jS1+p1FinH5d7jTguEO/vOz2dpGnCMIrEYrC/qaWgNX6drSVOnvk985vjJ9uSVIzoAAAAAAAHzKaW98AD3IyVPWDpHs7bMVLr6q3bFPDSffPgjmGsnSldV8xjLqab+SnmPrPi/IgnfGPTk1dN4Vff5mtse7/ZcnWtPa9Wdqmpz26i/8dP3pefJeZzLWPpcuauY0f9PT/YeajXfPl5FCpzrV57NKMqkm+CWd5O09TIUYqrpOvG2hx6tPaqy8kV3Oyz2NiGm0ejWX5pd3x8EDWu6laeFt1Jy8ZSfnxLpo2zvLe1dW66unGOHDrasYTlHsw+LJDV+0uqyUdD2cbai9zvryOG19qEOMvQtuieie3U1Xv6lTSNxxzX3UIv8AZo8PXJb0rnQ90WZPiWrhqlta/wBHOaGsdaqs0KNeqnuUoUpSg/CSWGbNbU+8rUHcXlKpChGSfVyew3yUpR+Jpd+DutKiopRilGKWEkkkl2JLgfU6aaaaTT3NPemuw0rtbK2vY4pfQwYUqEspnNujizSr/o4qMIQllRWIrOEuHM+Ole42qlOnyhBt+Mn/AESOiWejaVFNUoQpp73srGfE5RrrW6y5qy5bWyvCO478Ojm7PY81L8mChyhvGDbq0jC4H1aeTJwfdtfSitl4lB8Yvh/YldFX1GE1KM6lCXi4r95EI4iK/wAyUb9BVc93D7onr1E4dOV7nVbDWi5wti5pVFyVWKb/AH44f0NutrjexXw2T8Z1Fk5JCms8PNZT9USNrSXf6szZ+FyXE18FpapPlfct170j6Re6EbWn34lU/HBD1IaRvpJVqterD9XTWxDHhHidN1c0JaSt6NRUaW04Ry9nOWtze/vRPU6MYrEUox7Ekl6IxpLa2s/sXE8opGgtR6igoS2balzhT31JfemXCx0bTow2KUVGPdxb7W+ZtI9OT0AA8AAAAAABpaQ0pTpL35RUmpSim8Zwcc6Rdb61RU3Cc40JqW1DawlNPenj8y4dIdnGNWNxVnKlS2FFTytiLUstPPNopGlNIaOnHYbdw01UjNZaljhGWF7rZFZFzWC5or1RarGslLtbe4uJbNGEpvtSeyu/JMLV61tsSv62aj+G3o+/Ub7NxcNC6laTvIJzcNFWckmoQSldSi+HdDz39xfdWuj2wsfeo0tut81es+trt9u0/h8sEUKEuTR1Pi05vESg6F0DpO4io2dCGibR7uurR2rqUe2NPivPBc9X+i+xt5qtUU7y64uvcvrGn2xh8MfL1Lhg9LKilwY87ZT5Z4oo9wAekQAAB8VZYTfYm/RHFdKTzJvjlyfq8nYtLVdmhVl2Qm/4Wcauomv4auWVNS+EQlY05MkLmBF1ZH0UOpnMOR5tGu6p6qxLtOMm/TmSNpLevIhadYlLCrvXkQ2LodxZ2nUevtWcF9lzj9cr8SfwU/o4r5o1Idkoy9Y/2LifHamO22S9zYqeYIAAgJAAAAAAAAADHWoRnFxnGM4vc4ySlF9zT4mK20bRppqlTpU0+KhTjBP0RsgA8wegAAAAAAAAAAEbrD/ta33JHK61M6vp6Obasv8A1z/A5hjca2geIv6lS/lERcWueRC6QsOaLXOkR93bcTZrswynKJT3ZVnTlVUJulBqM6ii3CLfBORrqZ3fo70bTlox0pxUoVJ3CqJ805Yw/I5FrRq5Kyu528t8E9qlJ/NTl8L8Vwfgd6fWK22dT6NfdHNlO2Cl3I2gmyd0bbM0rOkifsqa5Et0+hzCJd9QKuzVlD7cd3jF5/MvqOZaAuOrrU5clJZ8HuZ01M+V1q/mZ7mpQ/Lg9ABSJwAAAAAAAAAAAAAAAAAAAAAAADX0hDNKou2E1/CzlO3uXqdV0jV2aNSXZCb/AITjda4Zq+HxbUipqHwbUqyMdRp/maXWM+lWeDV2FXJ0no8f+j2fs1Kv1efzIrpa1e661VzFfpbZ5fa6T+JeTw/Uk+jmm/ZHJ/PUqNeWI/kWa4t4zjKElmMk4yXamsMw5WunVOa9H/0vKG+ra+x+dbEnrJpETdWbt69W3lxpTlDxSfuv0wbNC8SPpbPMsozY9OhZ7aR0nQt11lCEueMS8VuZyG30qlzRfdQdKqoqlNb0tma89z/IxNbS9u7sXaJrOC3gAxy4AAAAAAAAAAAAAAAAAAAAAAAAaGnv9tW/46n8px2UTsenP9tW/wCOf8pyHqv89DY8OflkU9RyjBsnxV3Jvs3m06RirUW8RXGTUV5tL8zUTKp1rVK16uyoR57EZPxl735kuzHb01GEYrhFRivJYMh8rOW6Tl3NVLCwcS6WbPq9Iba4VqdOf/aOYv8ACJUqdZnQ+mmknUtZLjs1V5Zi0c3po+v0Mt2mg32/ToZF6xYzdp1DpXRND3q8uyNNLzbf5I5pRidW6KIYp13+1T/lZB4k8US/t+p3pvzoviPQD5U1QAAAAAAAAAAAAAAAAAAAAAAACL1lq7NrV747C/7PBz2lo9vuLdrnfJRhT7ffl4J4X1Ko9JmrpIyVfT1KlrTkfb0WalKwxXo5W7raef30bK0mu099u3pp70012ZTyvrgtJzXJF5TqCDNXRV6q1GFVfPFN+PNeuTbZgtNPDL6eTjXSRdOtdzjypfoorw+J+pV6Gi2+O5F96RdBOnX9piv0NXCm18tTv7nu8yrU66PqtLZ/Jjs4wZdsfO8ntlodN8d/gdD1Bo9U6kM/Gotct8W931+hULO6SJW20njmVtVvsi4klWIvJ05HpGav6T6+ipP4k3CXiuf1RJnz8ouLwzQTysgAHJ6AAAAAAAAAAAAAAAAAAAwACra36nzu9mdKq6NSK2fejtwks53rin3lPr9GulF8NS2qec4P6xOsguVa22qO1Yx7ohlRGTyzjb6P9M9lv/8AVf0Nm06PdLSeJytqa7XNz88JHWwTPxK1+i+Dj+Gh7mjoXRqt6FOim5bCw5Pm+LfqbwBnNuTyywljoa93ZwqwlTqRU4TTjKL4NM5tpromrRk5WVWLhxVKs2mu6NRLevE6iCejU2UPyM4nXGfJxSWpml4PHs6n3xrQaMlHVLTEnj2dR75VYJeqOzguf+nZ/TH7/wCSH+Fj3ZDaqaGnbWyp1GpVG5TqOOdnL5LPJJImQDNnJzk5P1LKWFhAAHJ6AAAAAAAAAAAAAAAAAAAAAAAAAAAAAAAAAAAAAAAAAAAAAAAAf//Z"/>
          <p:cNvSpPr>
            <a:spLocks noChangeAspect="1" noChangeArrowheads="1"/>
          </p:cNvSpPr>
          <p:nvPr/>
        </p:nvSpPr>
        <p:spPr bwMode="auto">
          <a:xfrm>
            <a:off x="0" y="-1096963"/>
            <a:ext cx="1990725" cy="22955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3" name="Rounded Rectangular Callout 112"/>
          <p:cNvSpPr/>
          <p:nvPr/>
        </p:nvSpPr>
        <p:spPr bwMode="auto">
          <a:xfrm>
            <a:off x="1676400" y="838200"/>
            <a:ext cx="2438400" cy="990600"/>
          </a:xfrm>
          <a:prstGeom prst="wedgeRoundRectCallout">
            <a:avLst>
              <a:gd name="adj1" fmla="val -60767"/>
              <a:gd name="adj2" fmla="val 43037"/>
              <a:gd name="adj3" fmla="val 16667"/>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b="0" i="0" u="none" strike="noStrike" cap="none" normalizeH="0" baseline="0" dirty="0" smtClean="0">
                <a:ln>
                  <a:noFill/>
                </a:ln>
                <a:solidFill>
                  <a:srgbClr val="000000"/>
                </a:solidFill>
                <a:effectLst/>
                <a:latin typeface="Arial" charset="0"/>
              </a:rPr>
              <a:t>El ranking se repite respecto a 2011, se afianzan las principales razones económicas!!. </a:t>
            </a:r>
            <a:endParaRPr kumimoji="0" lang="en-US" sz="1400" b="0" i="0" u="none" strike="noStrike" cap="none" normalizeH="0" baseline="0" dirty="0" smtClean="0">
              <a:ln>
                <a:noFill/>
              </a:ln>
              <a:solidFill>
                <a:srgbClr val="000000"/>
              </a:solidFill>
              <a:effectLst/>
              <a:latin typeface="Arial" charset="0"/>
            </a:endParaRPr>
          </a:p>
        </p:txBody>
      </p:sp>
      <p:sp>
        <p:nvSpPr>
          <p:cNvPr id="94" name="TextBox 93"/>
          <p:cNvSpPr txBox="1"/>
          <p:nvPr/>
        </p:nvSpPr>
        <p:spPr>
          <a:xfrm>
            <a:off x="5237020" y="2712488"/>
            <a:ext cx="1308371" cy="276999"/>
          </a:xfrm>
          <a:prstGeom prst="rect">
            <a:avLst/>
          </a:prstGeom>
          <a:solidFill>
            <a:schemeClr val="bg1">
              <a:lumMod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Disponibilidad    </a:t>
            </a:r>
            <a:endParaRPr lang="en-US" sz="1200" dirty="0">
              <a:solidFill>
                <a:schemeClr val="tx2"/>
              </a:solidFill>
            </a:endParaRPr>
          </a:p>
        </p:txBody>
      </p:sp>
      <p:sp>
        <p:nvSpPr>
          <p:cNvPr id="114" name="TextBox 113"/>
          <p:cNvSpPr txBox="1"/>
          <p:nvPr/>
        </p:nvSpPr>
        <p:spPr>
          <a:xfrm>
            <a:off x="5237020" y="2247103"/>
            <a:ext cx="1314784" cy="276999"/>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rgbClr val="000000"/>
                </a:solidFill>
              </a:rPr>
              <a:t>Seguridad          </a:t>
            </a:r>
            <a:endParaRPr lang="en-US" sz="1200" dirty="0" smtClean="0">
              <a:solidFill>
                <a:srgbClr val="000000"/>
              </a:solidFill>
            </a:endParaRPr>
          </a:p>
        </p:txBody>
      </p:sp>
      <p:sp>
        <p:nvSpPr>
          <p:cNvPr id="115" name="Rounded Rectangle 114"/>
          <p:cNvSpPr/>
          <p:nvPr/>
        </p:nvSpPr>
        <p:spPr bwMode="auto">
          <a:xfrm>
            <a:off x="7606691" y="2682216"/>
            <a:ext cx="314270" cy="337542"/>
          </a:xfrm>
          <a:prstGeom prst="roundRect">
            <a:avLst/>
          </a:prstGeom>
          <a:solidFill>
            <a:schemeClr val="tx1">
              <a:lumMod val="90000"/>
              <a:lumOff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2</a:t>
            </a:r>
            <a:endParaRPr lang="en-US" sz="1400" dirty="0" smtClean="0">
              <a:solidFill>
                <a:schemeClr val="tx2"/>
              </a:solidFill>
            </a:endParaRPr>
          </a:p>
        </p:txBody>
      </p:sp>
      <p:sp>
        <p:nvSpPr>
          <p:cNvPr id="116" name="Rounded Rectangle 115"/>
          <p:cNvSpPr/>
          <p:nvPr/>
        </p:nvSpPr>
        <p:spPr bwMode="auto">
          <a:xfrm>
            <a:off x="7606691" y="2216831"/>
            <a:ext cx="314270" cy="337542"/>
          </a:xfrm>
          <a:prstGeom prst="round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rgbClr val="000000"/>
                </a:solidFill>
              </a:rPr>
              <a:t>1</a:t>
            </a:r>
            <a:endParaRPr lang="en-US" sz="1400" dirty="0" smtClean="0">
              <a:solidFill>
                <a:srgbClr val="000000"/>
              </a:solidFill>
            </a:endParaRPr>
          </a:p>
        </p:txBody>
      </p:sp>
      <p:sp>
        <p:nvSpPr>
          <p:cNvPr id="117" name="TextBox 116"/>
          <p:cNvSpPr txBox="1"/>
          <p:nvPr/>
        </p:nvSpPr>
        <p:spPr>
          <a:xfrm>
            <a:off x="5237020" y="3133702"/>
            <a:ext cx="1260281" cy="276999"/>
          </a:xfrm>
          <a:prstGeom prst="rect">
            <a:avLst/>
          </a:prstGeom>
          <a:solidFill>
            <a:schemeClr val="bg1">
              <a:lumMod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Rendimiento     </a:t>
            </a:r>
            <a:endParaRPr lang="en-US" sz="1200" dirty="0">
              <a:solidFill>
                <a:schemeClr val="tx2"/>
              </a:solidFill>
            </a:endParaRPr>
          </a:p>
        </p:txBody>
      </p:sp>
      <p:sp>
        <p:nvSpPr>
          <p:cNvPr id="118" name="Rounded Rectangle 117"/>
          <p:cNvSpPr/>
          <p:nvPr/>
        </p:nvSpPr>
        <p:spPr bwMode="auto">
          <a:xfrm>
            <a:off x="7606691" y="3103430"/>
            <a:ext cx="314270" cy="337542"/>
          </a:xfrm>
          <a:prstGeom prst="roundRect">
            <a:avLst/>
          </a:prstGeom>
          <a:solidFill>
            <a:schemeClr val="tx1">
              <a:lumMod val="90000"/>
              <a:lumOff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3</a:t>
            </a:r>
            <a:endParaRPr lang="en-US" sz="1400" dirty="0" smtClean="0">
              <a:solidFill>
                <a:schemeClr val="tx2"/>
              </a:solidFill>
            </a:endParaRPr>
          </a:p>
        </p:txBody>
      </p:sp>
      <p:sp>
        <p:nvSpPr>
          <p:cNvPr id="119" name="TextBox 118"/>
          <p:cNvSpPr txBox="1"/>
          <p:nvPr/>
        </p:nvSpPr>
        <p:spPr>
          <a:xfrm>
            <a:off x="5237020" y="3574531"/>
            <a:ext cx="1245854" cy="276999"/>
          </a:xfrm>
          <a:prstGeom prst="rect">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Integración       </a:t>
            </a:r>
            <a:endParaRPr lang="en-US" sz="1200" dirty="0">
              <a:solidFill>
                <a:schemeClr val="tx2"/>
              </a:solidFill>
            </a:endParaRPr>
          </a:p>
        </p:txBody>
      </p:sp>
      <p:sp>
        <p:nvSpPr>
          <p:cNvPr id="120" name="Rounded Rectangle 119"/>
          <p:cNvSpPr/>
          <p:nvPr/>
        </p:nvSpPr>
        <p:spPr bwMode="auto">
          <a:xfrm>
            <a:off x="7611426" y="3560630"/>
            <a:ext cx="304800" cy="304800"/>
          </a:xfrm>
          <a:prstGeom prst="roundRect">
            <a:avLst/>
          </a:prstGeom>
          <a:solidFill>
            <a:srgbClr val="C00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4</a:t>
            </a:r>
            <a:endParaRPr kumimoji="0" lang="en-US" sz="1400" i="0" u="none" strike="noStrike" cap="none" normalizeH="0" baseline="0" dirty="0" smtClean="0">
              <a:ln>
                <a:noFill/>
              </a:ln>
              <a:solidFill>
                <a:schemeClr val="tx2"/>
              </a:solidFill>
              <a:effectLst/>
              <a:latin typeface="Arial" charset="0"/>
            </a:endParaRPr>
          </a:p>
        </p:txBody>
      </p:sp>
      <p:sp>
        <p:nvSpPr>
          <p:cNvPr id="121" name="TextBox 120"/>
          <p:cNvSpPr txBox="1"/>
          <p:nvPr/>
        </p:nvSpPr>
        <p:spPr>
          <a:xfrm>
            <a:off x="5237020" y="4031731"/>
            <a:ext cx="1263487" cy="276999"/>
          </a:xfrm>
          <a:prstGeom prst="rect">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Movilidad          </a:t>
            </a:r>
            <a:endParaRPr lang="en-US" sz="1200" dirty="0">
              <a:solidFill>
                <a:schemeClr val="tx2"/>
              </a:solidFill>
            </a:endParaRPr>
          </a:p>
        </p:txBody>
      </p:sp>
      <p:sp>
        <p:nvSpPr>
          <p:cNvPr id="122" name="Rounded Rectangle 121"/>
          <p:cNvSpPr/>
          <p:nvPr/>
        </p:nvSpPr>
        <p:spPr bwMode="auto">
          <a:xfrm>
            <a:off x="7611426" y="4017830"/>
            <a:ext cx="304800" cy="304800"/>
          </a:xfrm>
          <a:prstGeom prst="roundRect">
            <a:avLst/>
          </a:prstGeom>
          <a:solidFill>
            <a:srgbClr val="C00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5</a:t>
            </a:r>
            <a:endParaRPr kumimoji="0" lang="en-US" sz="1400" i="0" u="none" strike="noStrike" cap="none" normalizeH="0" baseline="0" dirty="0" smtClean="0">
              <a:ln>
                <a:noFill/>
              </a:ln>
              <a:solidFill>
                <a:schemeClr val="tx2"/>
              </a:solidFill>
              <a:effectLst/>
              <a:latin typeface="Arial" charset="0"/>
            </a:endParaRPr>
          </a:p>
        </p:txBody>
      </p:sp>
      <p:sp>
        <p:nvSpPr>
          <p:cNvPr id="123" name="TextBox 122"/>
          <p:cNvSpPr txBox="1"/>
          <p:nvPr/>
        </p:nvSpPr>
        <p:spPr>
          <a:xfrm>
            <a:off x="5237020" y="4488931"/>
            <a:ext cx="1263487" cy="276999"/>
          </a:xfrm>
          <a:prstGeom prst="rect">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Estándares       </a:t>
            </a:r>
            <a:endParaRPr lang="en-US" sz="1200" dirty="0">
              <a:solidFill>
                <a:schemeClr val="tx2"/>
              </a:solidFill>
            </a:endParaRPr>
          </a:p>
        </p:txBody>
      </p:sp>
      <p:sp>
        <p:nvSpPr>
          <p:cNvPr id="124" name="Rounded Rectangle 123"/>
          <p:cNvSpPr/>
          <p:nvPr/>
        </p:nvSpPr>
        <p:spPr bwMode="auto">
          <a:xfrm>
            <a:off x="7611426" y="4475030"/>
            <a:ext cx="304800" cy="304800"/>
          </a:xfrm>
          <a:prstGeom prst="roundRect">
            <a:avLst/>
          </a:prstGeom>
          <a:solidFill>
            <a:srgbClr val="C00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6</a:t>
            </a:r>
            <a:endParaRPr kumimoji="0" lang="en-US" sz="1400" i="0" u="none" strike="noStrike" cap="none" normalizeH="0" baseline="0" dirty="0" smtClean="0">
              <a:ln>
                <a:noFill/>
              </a:ln>
              <a:solidFill>
                <a:schemeClr val="tx2"/>
              </a:solidFill>
              <a:effectLst/>
              <a:latin typeface="Arial" charset="0"/>
            </a:endParaRPr>
          </a:p>
        </p:txBody>
      </p:sp>
      <p:sp>
        <p:nvSpPr>
          <p:cNvPr id="125" name="TextBox 124"/>
          <p:cNvSpPr txBox="1"/>
          <p:nvPr/>
        </p:nvSpPr>
        <p:spPr>
          <a:xfrm>
            <a:off x="5237020" y="4946131"/>
            <a:ext cx="1273105" cy="276999"/>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rgbClr val="000000"/>
                </a:solidFill>
              </a:rPr>
              <a:t>Costar más       </a:t>
            </a:r>
            <a:endParaRPr lang="en-US" sz="1200" dirty="0">
              <a:solidFill>
                <a:srgbClr val="000000"/>
              </a:solidFill>
            </a:endParaRPr>
          </a:p>
        </p:txBody>
      </p:sp>
      <p:sp>
        <p:nvSpPr>
          <p:cNvPr id="126" name="Rounded Rectangle 125"/>
          <p:cNvSpPr/>
          <p:nvPr/>
        </p:nvSpPr>
        <p:spPr bwMode="auto">
          <a:xfrm>
            <a:off x="7611426" y="4932230"/>
            <a:ext cx="304800" cy="304800"/>
          </a:xfrm>
          <a:prstGeom prst="roundRect">
            <a:avLst/>
          </a:prstGeom>
          <a:solidFill>
            <a:srgbClr val="FFC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r>
              <a:rPr lang="es-ES_tradnl" sz="1400" b="1" dirty="0" smtClean="0">
                <a:solidFill>
                  <a:srgbClr val="000000"/>
                </a:solidFill>
              </a:rPr>
              <a:t>7</a:t>
            </a:r>
            <a:endParaRPr lang="en-US" sz="1400" b="1" dirty="0" smtClean="0">
              <a:solidFill>
                <a:srgbClr val="000000"/>
              </a:solidFill>
            </a:endParaRPr>
          </a:p>
        </p:txBody>
      </p:sp>
      <p:sp>
        <p:nvSpPr>
          <p:cNvPr id="127" name="TextBox 126"/>
          <p:cNvSpPr txBox="1"/>
          <p:nvPr/>
        </p:nvSpPr>
        <p:spPr>
          <a:xfrm>
            <a:off x="5237020" y="5422946"/>
            <a:ext cx="1274708" cy="276999"/>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rgbClr val="000000"/>
                </a:solidFill>
              </a:rPr>
              <a:t>Reversibilidad   </a:t>
            </a:r>
            <a:endParaRPr lang="en-US" sz="1200" dirty="0">
              <a:solidFill>
                <a:srgbClr val="000000"/>
              </a:solidFill>
            </a:endParaRPr>
          </a:p>
        </p:txBody>
      </p:sp>
      <p:sp>
        <p:nvSpPr>
          <p:cNvPr id="128" name="Rounded Rectangle 127"/>
          <p:cNvSpPr/>
          <p:nvPr/>
        </p:nvSpPr>
        <p:spPr bwMode="auto">
          <a:xfrm>
            <a:off x="7611426" y="5409045"/>
            <a:ext cx="304800" cy="304800"/>
          </a:xfrm>
          <a:prstGeom prst="roundRect">
            <a:avLst/>
          </a:prstGeom>
          <a:solidFill>
            <a:srgbClr val="FFC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defTabSz="914400" eaLnBrk="1" latinLnBrk="0" hangingPunct="1">
              <a:lnSpc>
                <a:spcPct val="100000"/>
              </a:lnSpc>
              <a:buClrTx/>
              <a:buSzTx/>
              <a:buFontTx/>
              <a:buNone/>
              <a:tabLst/>
            </a:pPr>
            <a:r>
              <a:rPr lang="es-ES_tradnl" sz="1400" b="1" dirty="0" smtClean="0">
                <a:solidFill>
                  <a:srgbClr val="000000"/>
                </a:solidFill>
              </a:rPr>
              <a:t>8</a:t>
            </a:r>
            <a:endParaRPr lang="en-US" sz="1400" b="1" dirty="0" smtClean="0">
              <a:solidFill>
                <a:srgbClr val="000000"/>
              </a:solidFill>
            </a:endParaRPr>
          </a:p>
        </p:txBody>
      </p:sp>
      <p:sp>
        <p:nvSpPr>
          <p:cNvPr id="129" name="TextBox 128"/>
          <p:cNvSpPr txBox="1"/>
          <p:nvPr/>
        </p:nvSpPr>
        <p:spPr>
          <a:xfrm>
            <a:off x="5237020" y="5876615"/>
            <a:ext cx="1265090" cy="276999"/>
          </a:xfrm>
          <a:prstGeom prst="rect">
            <a:avLst/>
          </a:prstGeom>
          <a:solidFill>
            <a:schemeClr val="bg1">
              <a:lumMod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dirty="0" smtClean="0">
                <a:solidFill>
                  <a:schemeClr val="tx2"/>
                </a:solidFill>
              </a:rPr>
              <a:t>Personalización</a:t>
            </a:r>
            <a:endParaRPr lang="en-US" sz="1200" dirty="0">
              <a:solidFill>
                <a:schemeClr val="tx2"/>
              </a:solidFill>
            </a:endParaRPr>
          </a:p>
        </p:txBody>
      </p:sp>
      <p:sp>
        <p:nvSpPr>
          <p:cNvPr id="130" name="Rounded Rectangle 129"/>
          <p:cNvSpPr/>
          <p:nvPr/>
        </p:nvSpPr>
        <p:spPr bwMode="auto">
          <a:xfrm>
            <a:off x="7611426" y="5862714"/>
            <a:ext cx="304800" cy="304800"/>
          </a:xfrm>
          <a:prstGeom prst="roundRect">
            <a:avLst/>
          </a:prstGeom>
          <a:solidFill>
            <a:schemeClr val="tx1">
              <a:lumMod val="90000"/>
              <a:lumOff val="10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9</a:t>
            </a:r>
            <a:endParaRPr kumimoji="0" lang="en-US" sz="1400" i="0" u="none" strike="noStrike" cap="none" normalizeH="0" baseline="0" dirty="0" smtClean="0">
              <a:ln>
                <a:noFill/>
              </a:ln>
              <a:solidFill>
                <a:schemeClr val="tx2"/>
              </a:solidFill>
              <a:effectLst/>
              <a:latin typeface="Arial" charset="0"/>
            </a:endParaRPr>
          </a:p>
        </p:txBody>
      </p:sp>
      <p:sp>
        <p:nvSpPr>
          <p:cNvPr id="131" name="Rectangle 130"/>
          <p:cNvSpPr/>
          <p:nvPr/>
        </p:nvSpPr>
        <p:spPr>
          <a:xfrm>
            <a:off x="5237020" y="1667298"/>
            <a:ext cx="1313180" cy="369332"/>
          </a:xfrm>
          <a:prstGeom prst="rect">
            <a:avLst/>
          </a:prstGeom>
          <a:noFill/>
        </p:spPr>
        <p:txBody>
          <a:bodyPr wrap="none">
            <a:spAutoFit/>
          </a:bodyPr>
          <a:lstStyle/>
          <a:p>
            <a:r>
              <a:rPr lang="en-US" dirty="0" err="1" smtClean="0">
                <a:solidFill>
                  <a:srgbClr val="000000"/>
                </a:solidFill>
              </a:rPr>
              <a:t>Inhibidores</a:t>
            </a:r>
            <a:endParaRPr lang="en-US" dirty="0">
              <a:solidFill>
                <a:srgbClr val="000000"/>
              </a:solidFill>
            </a:endParaRPr>
          </a:p>
        </p:txBody>
      </p:sp>
      <p:sp>
        <p:nvSpPr>
          <p:cNvPr id="133" name="Rectangle 132"/>
          <p:cNvSpPr/>
          <p:nvPr/>
        </p:nvSpPr>
        <p:spPr bwMode="auto">
          <a:xfrm>
            <a:off x="7065820" y="1655630"/>
            <a:ext cx="1371600" cy="4648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34" name="Rounded Rectangular Callout 133"/>
          <p:cNvSpPr/>
          <p:nvPr/>
        </p:nvSpPr>
        <p:spPr bwMode="auto">
          <a:xfrm>
            <a:off x="6553200" y="360230"/>
            <a:ext cx="2590800" cy="1219200"/>
          </a:xfrm>
          <a:prstGeom prst="wedgeRoundRectCallout">
            <a:avLst>
              <a:gd name="adj1" fmla="val -76929"/>
              <a:gd name="adj2" fmla="val 65784"/>
              <a:gd name="adj3" fmla="val 16667"/>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b="0" i="0" u="none" strike="noStrike" cap="none" normalizeH="0" baseline="0" dirty="0" smtClean="0">
                <a:ln>
                  <a:noFill/>
                </a:ln>
                <a:solidFill>
                  <a:srgbClr val="000000"/>
                </a:solidFill>
                <a:effectLst/>
                <a:latin typeface="Arial" charset="0"/>
              </a:rPr>
              <a:t>El ranking se repite respecto a 2011. La principal variación es que la seguridad pierde peso. </a:t>
            </a:r>
            <a:endParaRPr kumimoji="0" lang="en-US" sz="1400" b="0" i="0" u="none" strike="noStrike" cap="none" normalizeH="0" baseline="0" dirty="0" smtClean="0">
              <a:ln>
                <a:noFill/>
              </a:ln>
              <a:solidFill>
                <a:srgbClr val="000000"/>
              </a:solidFill>
              <a:effectLst/>
              <a:latin typeface="Arial" charset="0"/>
            </a:endParaRPr>
          </a:p>
        </p:txBody>
      </p:sp>
      <p:sp>
        <p:nvSpPr>
          <p:cNvPr id="135" name="TextBox 134"/>
          <p:cNvSpPr txBox="1"/>
          <p:nvPr/>
        </p:nvSpPr>
        <p:spPr>
          <a:xfrm>
            <a:off x="4670781" y="6317675"/>
            <a:ext cx="707245" cy="215444"/>
          </a:xfrm>
          <a:prstGeom prst="rect">
            <a:avLst/>
          </a:prstGeom>
          <a:solidFill>
            <a:schemeClr val="accent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800" dirty="0" smtClean="0">
                <a:solidFill>
                  <a:srgbClr val="000000"/>
                </a:solidFill>
              </a:rPr>
              <a:t>Riesgo       </a:t>
            </a:r>
            <a:endParaRPr lang="en-US" sz="800" dirty="0">
              <a:solidFill>
                <a:srgbClr val="000000"/>
              </a:solidFill>
            </a:endParaRPr>
          </a:p>
        </p:txBody>
      </p:sp>
      <p:sp>
        <p:nvSpPr>
          <p:cNvPr id="136" name="TextBox 135"/>
          <p:cNvSpPr txBox="1"/>
          <p:nvPr/>
        </p:nvSpPr>
        <p:spPr>
          <a:xfrm>
            <a:off x="5511442" y="6317675"/>
            <a:ext cx="562975" cy="215444"/>
          </a:xfrm>
          <a:prstGeom prst="rect">
            <a:avLst/>
          </a:prstGeom>
          <a:solidFill>
            <a:schemeClr val="bg1">
              <a:lumMod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800" dirty="0" smtClean="0">
                <a:solidFill>
                  <a:schemeClr val="tx2"/>
                </a:solidFill>
              </a:rPr>
              <a:t>Negocio</a:t>
            </a:r>
            <a:endParaRPr lang="en-US" sz="800" dirty="0">
              <a:solidFill>
                <a:schemeClr val="tx2"/>
              </a:solidFill>
            </a:endParaRPr>
          </a:p>
        </p:txBody>
      </p:sp>
      <p:sp>
        <p:nvSpPr>
          <p:cNvPr id="137" name="TextBox 136"/>
          <p:cNvSpPr txBox="1"/>
          <p:nvPr/>
        </p:nvSpPr>
        <p:spPr>
          <a:xfrm>
            <a:off x="6172200" y="6317675"/>
            <a:ext cx="792205" cy="215444"/>
          </a:xfrm>
          <a:prstGeom prst="rect">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800" dirty="0" smtClean="0">
                <a:solidFill>
                  <a:schemeClr val="tx2"/>
                </a:solidFill>
              </a:rPr>
              <a:t>Tecnológicos</a:t>
            </a:r>
            <a:endParaRPr lang="en-US" sz="800" dirty="0">
              <a:solidFill>
                <a:schemeClr val="tx2"/>
              </a:solidFill>
            </a:endParaRPr>
          </a:p>
        </p:txBody>
      </p:sp>
      <p:sp>
        <p:nvSpPr>
          <p:cNvPr id="138" name="Rectangle 137"/>
          <p:cNvSpPr/>
          <p:nvPr/>
        </p:nvSpPr>
        <p:spPr bwMode="auto">
          <a:xfrm>
            <a:off x="381000" y="53340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39" name="Rectangle 138"/>
          <p:cNvSpPr/>
          <p:nvPr/>
        </p:nvSpPr>
        <p:spPr bwMode="auto">
          <a:xfrm>
            <a:off x="381000" y="57912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2000"/>
                                        <p:tgtEl>
                                          <p:spTgt spid="4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4"/>
                                        </p:tgtEl>
                                        <p:attrNameLst>
                                          <p:attrName>style.visibility</p:attrName>
                                        </p:attrNameLst>
                                      </p:cBhvr>
                                      <p:to>
                                        <p:strVal val="visible"/>
                                      </p:to>
                                    </p:set>
                                    <p:animEffect transition="in" filter="fade">
                                      <p:cBhvr>
                                        <p:cTn id="10" dur="2000"/>
                                        <p:tgtEl>
                                          <p:spTgt spid="4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2000"/>
                                        <p:tgtEl>
                                          <p:spTgt spid="2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2"/>
                                        </p:tgtEl>
                                        <p:attrNameLst>
                                          <p:attrName>style.visibility</p:attrName>
                                        </p:attrNameLst>
                                      </p:cBhvr>
                                      <p:to>
                                        <p:strVal val="visible"/>
                                      </p:to>
                                    </p:set>
                                    <p:animEffect transition="in" filter="fade">
                                      <p:cBhvr>
                                        <p:cTn id="18" dur="2000"/>
                                        <p:tgtEl>
                                          <p:spTgt spid="11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03"/>
                                        </p:tgtEl>
                                        <p:attrNameLst>
                                          <p:attrName>style.visibility</p:attrName>
                                        </p:attrNameLst>
                                      </p:cBhvr>
                                      <p:to>
                                        <p:strVal val="visible"/>
                                      </p:to>
                                    </p:set>
                                    <p:animEffect transition="in" filter="fade">
                                      <p:cBhvr>
                                        <p:cTn id="21" dur="2000"/>
                                        <p:tgtEl>
                                          <p:spTgt spid="10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7"/>
                                        </p:tgtEl>
                                        <p:attrNameLst>
                                          <p:attrName>style.visibility</p:attrName>
                                        </p:attrNameLst>
                                      </p:cBhvr>
                                      <p:to>
                                        <p:strVal val="visible"/>
                                      </p:to>
                                    </p:set>
                                    <p:animEffect transition="in" filter="fade">
                                      <p:cBhvr>
                                        <p:cTn id="24" dur="2000"/>
                                        <p:tgtEl>
                                          <p:spTgt spid="47"/>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fade">
                                      <p:cBhvr>
                                        <p:cTn id="29" dur="2000"/>
                                        <p:tgtEl>
                                          <p:spTgt spid="27"/>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49"/>
                                        </p:tgtEl>
                                        <p:attrNameLst>
                                          <p:attrName>style.visibility</p:attrName>
                                        </p:attrNameLst>
                                      </p:cBhvr>
                                      <p:to>
                                        <p:strVal val="visible"/>
                                      </p:to>
                                    </p:set>
                                    <p:animEffect transition="in" filter="fade">
                                      <p:cBhvr>
                                        <p:cTn id="32" dur="2000"/>
                                        <p:tgtEl>
                                          <p:spTgt spid="49"/>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5"/>
                                        </p:tgtEl>
                                        <p:attrNameLst>
                                          <p:attrName>style.visibility</p:attrName>
                                        </p:attrNameLst>
                                      </p:cBhvr>
                                      <p:to>
                                        <p:strVal val="visible"/>
                                      </p:to>
                                    </p:set>
                                    <p:animEffect transition="in" filter="fade">
                                      <p:cBhvr>
                                        <p:cTn id="35" dur="2000"/>
                                        <p:tgtEl>
                                          <p:spTgt spid="35"/>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53"/>
                                        </p:tgtEl>
                                        <p:attrNameLst>
                                          <p:attrName>style.visibility</p:attrName>
                                        </p:attrNameLst>
                                      </p:cBhvr>
                                      <p:to>
                                        <p:strVal val="visible"/>
                                      </p:to>
                                    </p:set>
                                    <p:animEffect transition="in" filter="fade">
                                      <p:cBhvr>
                                        <p:cTn id="38" dur="2000"/>
                                        <p:tgtEl>
                                          <p:spTgt spid="53"/>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55"/>
                                        </p:tgtEl>
                                        <p:attrNameLst>
                                          <p:attrName>style.visibility</p:attrName>
                                        </p:attrNameLst>
                                      </p:cBhvr>
                                      <p:to>
                                        <p:strVal val="visible"/>
                                      </p:to>
                                    </p:set>
                                    <p:animEffect transition="in" filter="fade">
                                      <p:cBhvr>
                                        <p:cTn id="41" dur="2000"/>
                                        <p:tgtEl>
                                          <p:spTgt spid="55"/>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51"/>
                                        </p:tgtEl>
                                        <p:attrNameLst>
                                          <p:attrName>style.visibility</p:attrName>
                                        </p:attrNameLst>
                                      </p:cBhvr>
                                      <p:to>
                                        <p:strVal val="visible"/>
                                      </p:to>
                                    </p:set>
                                    <p:animEffect transition="in" filter="fade">
                                      <p:cBhvr>
                                        <p:cTn id="44" dur="2000"/>
                                        <p:tgtEl>
                                          <p:spTgt spid="51"/>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57"/>
                                        </p:tgtEl>
                                        <p:attrNameLst>
                                          <p:attrName>style.visibility</p:attrName>
                                        </p:attrNameLst>
                                      </p:cBhvr>
                                      <p:to>
                                        <p:strVal val="visible"/>
                                      </p:to>
                                    </p:set>
                                    <p:animEffect transition="in" filter="fade">
                                      <p:cBhvr>
                                        <p:cTn id="47" dur="2000"/>
                                        <p:tgtEl>
                                          <p:spTgt spid="57"/>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fade">
                                      <p:cBhvr>
                                        <p:cTn id="50" dur="2000"/>
                                        <p:tgtEl>
                                          <p:spTgt spid="37"/>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Effect transition="in" filter="fade">
                                      <p:cBhvr>
                                        <p:cTn id="53" dur="2000"/>
                                        <p:tgtEl>
                                          <p:spTgt spid="39"/>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41"/>
                                        </p:tgtEl>
                                        <p:attrNameLst>
                                          <p:attrName>style.visibility</p:attrName>
                                        </p:attrNameLst>
                                      </p:cBhvr>
                                      <p:to>
                                        <p:strVal val="visible"/>
                                      </p:to>
                                    </p:set>
                                    <p:animEffect transition="in" filter="fade">
                                      <p:cBhvr>
                                        <p:cTn id="56" dur="2000"/>
                                        <p:tgtEl>
                                          <p:spTgt spid="41"/>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113"/>
                                        </p:tgtEl>
                                        <p:attrNameLst>
                                          <p:attrName>style.visibility</p:attrName>
                                        </p:attrNameLst>
                                      </p:cBhvr>
                                      <p:to>
                                        <p:strVal val="visible"/>
                                      </p:to>
                                    </p:set>
                                    <p:animEffect transition="in" filter="fade">
                                      <p:cBhvr>
                                        <p:cTn id="61" dur="2000"/>
                                        <p:tgtEl>
                                          <p:spTgt spid="113"/>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116"/>
                                        </p:tgtEl>
                                        <p:attrNameLst>
                                          <p:attrName>style.visibility</p:attrName>
                                        </p:attrNameLst>
                                      </p:cBhvr>
                                      <p:to>
                                        <p:strVal val="visible"/>
                                      </p:to>
                                    </p:set>
                                    <p:animEffect transition="in" filter="fade">
                                      <p:cBhvr>
                                        <p:cTn id="66" dur="2000"/>
                                        <p:tgtEl>
                                          <p:spTgt spid="116"/>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115"/>
                                        </p:tgtEl>
                                        <p:attrNameLst>
                                          <p:attrName>style.visibility</p:attrName>
                                        </p:attrNameLst>
                                      </p:cBhvr>
                                      <p:to>
                                        <p:strVal val="visible"/>
                                      </p:to>
                                    </p:set>
                                    <p:animEffect transition="in" filter="fade">
                                      <p:cBhvr>
                                        <p:cTn id="71" dur="2000"/>
                                        <p:tgtEl>
                                          <p:spTgt spid="115"/>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118"/>
                                        </p:tgtEl>
                                        <p:attrNameLst>
                                          <p:attrName>style.visibility</p:attrName>
                                        </p:attrNameLst>
                                      </p:cBhvr>
                                      <p:to>
                                        <p:strVal val="visible"/>
                                      </p:to>
                                    </p:set>
                                    <p:animEffect transition="in" filter="fade">
                                      <p:cBhvr>
                                        <p:cTn id="76" dur="2000"/>
                                        <p:tgtEl>
                                          <p:spTgt spid="118"/>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120"/>
                                        </p:tgtEl>
                                        <p:attrNameLst>
                                          <p:attrName>style.visibility</p:attrName>
                                        </p:attrNameLst>
                                      </p:cBhvr>
                                      <p:to>
                                        <p:strVal val="visible"/>
                                      </p:to>
                                    </p:set>
                                    <p:animEffect transition="in" filter="fade">
                                      <p:cBhvr>
                                        <p:cTn id="81" dur="2000"/>
                                        <p:tgtEl>
                                          <p:spTgt spid="120"/>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122"/>
                                        </p:tgtEl>
                                        <p:attrNameLst>
                                          <p:attrName>style.visibility</p:attrName>
                                        </p:attrNameLst>
                                      </p:cBhvr>
                                      <p:to>
                                        <p:strVal val="visible"/>
                                      </p:to>
                                    </p:set>
                                    <p:animEffect transition="in" filter="fade">
                                      <p:cBhvr>
                                        <p:cTn id="84" dur="2000"/>
                                        <p:tgtEl>
                                          <p:spTgt spid="122"/>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124"/>
                                        </p:tgtEl>
                                        <p:attrNameLst>
                                          <p:attrName>style.visibility</p:attrName>
                                        </p:attrNameLst>
                                      </p:cBhvr>
                                      <p:to>
                                        <p:strVal val="visible"/>
                                      </p:to>
                                    </p:set>
                                    <p:animEffect transition="in" filter="fade">
                                      <p:cBhvr>
                                        <p:cTn id="87" dur="2000"/>
                                        <p:tgtEl>
                                          <p:spTgt spid="124"/>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126"/>
                                        </p:tgtEl>
                                        <p:attrNameLst>
                                          <p:attrName>style.visibility</p:attrName>
                                        </p:attrNameLst>
                                      </p:cBhvr>
                                      <p:to>
                                        <p:strVal val="visible"/>
                                      </p:to>
                                    </p:set>
                                    <p:animEffect transition="in" filter="fade">
                                      <p:cBhvr>
                                        <p:cTn id="90" dur="2000"/>
                                        <p:tgtEl>
                                          <p:spTgt spid="126"/>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128"/>
                                        </p:tgtEl>
                                        <p:attrNameLst>
                                          <p:attrName>style.visibility</p:attrName>
                                        </p:attrNameLst>
                                      </p:cBhvr>
                                      <p:to>
                                        <p:strVal val="visible"/>
                                      </p:to>
                                    </p:set>
                                    <p:animEffect transition="in" filter="fade">
                                      <p:cBhvr>
                                        <p:cTn id="93" dur="2000"/>
                                        <p:tgtEl>
                                          <p:spTgt spid="128"/>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130"/>
                                        </p:tgtEl>
                                        <p:attrNameLst>
                                          <p:attrName>style.visibility</p:attrName>
                                        </p:attrNameLst>
                                      </p:cBhvr>
                                      <p:to>
                                        <p:strVal val="visible"/>
                                      </p:to>
                                    </p:set>
                                    <p:animEffect transition="in" filter="fade">
                                      <p:cBhvr>
                                        <p:cTn id="96" dur="2000"/>
                                        <p:tgtEl>
                                          <p:spTgt spid="130"/>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134"/>
                                        </p:tgtEl>
                                        <p:attrNameLst>
                                          <p:attrName>style.visibility</p:attrName>
                                        </p:attrNameLst>
                                      </p:cBhvr>
                                      <p:to>
                                        <p:strVal val="visible"/>
                                      </p:to>
                                    </p:set>
                                    <p:animEffect transition="in" filter="fade">
                                      <p:cBhvr>
                                        <p:cTn id="101" dur="2000"/>
                                        <p:tgtEl>
                                          <p:spTgt spid="134"/>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grpId="1" nodeType="clickEffect">
                                  <p:stCondLst>
                                    <p:cond delay="0"/>
                                  </p:stCondLst>
                                  <p:childTnLst>
                                    <p:set>
                                      <p:cBhvr>
                                        <p:cTn id="105" dur="1" fill="hold">
                                          <p:stCondLst>
                                            <p:cond delay="0"/>
                                          </p:stCondLst>
                                        </p:cTn>
                                        <p:tgtEl>
                                          <p:spTgt spid="134"/>
                                        </p:tgtEl>
                                        <p:attrNameLst>
                                          <p:attrName>style.visibility</p:attrName>
                                        </p:attrNameLst>
                                      </p:cBhvr>
                                      <p:to>
                                        <p:strVal val="visible"/>
                                      </p:to>
                                    </p:set>
                                    <p:animEffect transition="in" filter="fade">
                                      <p:cBhvr>
                                        <p:cTn id="106" dur="2000"/>
                                        <p:tgtEl>
                                          <p:spTgt spid="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animBg="1"/>
      <p:bldP spid="35" grpId="0" animBg="1"/>
      <p:bldP spid="37" grpId="0" animBg="1"/>
      <p:bldP spid="39" grpId="0" animBg="1"/>
      <p:bldP spid="41" grpId="0" animBg="1"/>
      <p:bldP spid="44" grpId="0" animBg="1"/>
      <p:bldP spid="45" grpId="0" animBg="1"/>
      <p:bldP spid="47" grpId="0" animBg="1"/>
      <p:bldP spid="49" grpId="0" animBg="1"/>
      <p:bldP spid="51" grpId="0" animBg="1"/>
      <p:bldP spid="53" grpId="0" animBg="1"/>
      <p:bldP spid="55" grpId="0" animBg="1"/>
      <p:bldP spid="57" grpId="0" animBg="1"/>
      <p:bldP spid="103" grpId="0" animBg="1"/>
      <p:bldP spid="112" grpId="0" animBg="1"/>
      <p:bldP spid="113" grpId="0" animBg="1"/>
      <p:bldP spid="115" grpId="0" animBg="1"/>
      <p:bldP spid="116" grpId="0" animBg="1"/>
      <p:bldP spid="118" grpId="0" animBg="1"/>
      <p:bldP spid="120" grpId="0" animBg="1"/>
      <p:bldP spid="122" grpId="0" animBg="1"/>
      <p:bldP spid="124" grpId="0" animBg="1"/>
      <p:bldP spid="126" grpId="0" animBg="1"/>
      <p:bldP spid="128" grpId="0" animBg="1"/>
      <p:bldP spid="130" grpId="0" animBg="1"/>
      <p:bldP spid="134" grpId="0" animBg="1"/>
      <p:bldP spid="134"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 name="Picture 4" descr="http://t1.gstatic.com/images?q=tbn:ANd9GcRBsO7xJ-a81Xn1bRCmq4PWTOlvMh9IfkSlpPr_qEP0ORB5ctqi"/>
          <p:cNvPicPr>
            <a:picLocks noChangeAspect="1" noChangeArrowheads="1"/>
          </p:cNvPicPr>
          <p:nvPr/>
        </p:nvPicPr>
        <p:blipFill>
          <a:blip r:embed="rId3" cstate="print"/>
          <a:srcRect/>
          <a:stretch>
            <a:fillRect/>
          </a:stretch>
        </p:blipFill>
        <p:spPr bwMode="auto">
          <a:xfrm>
            <a:off x="3790950" y="1600200"/>
            <a:ext cx="285750" cy="285750"/>
          </a:xfrm>
          <a:prstGeom prst="rect">
            <a:avLst/>
          </a:prstGeom>
          <a:noFill/>
        </p:spPr>
      </p:pic>
      <p:sp>
        <p:nvSpPr>
          <p:cNvPr id="631811" name="Rectangle 3"/>
          <p:cNvSpPr>
            <a:spLocks noGrp="1" noChangeArrowheads="1"/>
          </p:cNvSpPr>
          <p:nvPr>
            <p:ph type="title"/>
          </p:nvPr>
        </p:nvSpPr>
        <p:spPr>
          <a:xfrm>
            <a:off x="304800" y="0"/>
            <a:ext cx="7278687" cy="993775"/>
          </a:xfrm>
        </p:spPr>
        <p:txBody>
          <a:bodyPr/>
          <a:lstStyle/>
          <a:p>
            <a:pPr>
              <a:defRPr/>
            </a:pPr>
            <a:r>
              <a:rPr lang="es-ES_tradnl" dirty="0" smtClean="0"/>
              <a:t>Preferencia de proveedores</a:t>
            </a:r>
            <a:endParaRPr lang="en-US" dirty="0"/>
          </a:p>
        </p:txBody>
      </p:sp>
      <p:sp>
        <p:nvSpPr>
          <p:cNvPr id="18" name="TextBox 17"/>
          <p:cNvSpPr txBox="1"/>
          <p:nvPr/>
        </p:nvSpPr>
        <p:spPr>
          <a:xfrm>
            <a:off x="536501" y="2526030"/>
            <a:ext cx="2339102" cy="276999"/>
          </a:xfrm>
          <a:prstGeom prst="rect">
            <a:avLst/>
          </a:prstGeom>
          <a:solidFill>
            <a:schemeClr val="tx1">
              <a:lumMod val="90000"/>
              <a:lumOff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b="1" dirty="0" smtClean="0">
                <a:solidFill>
                  <a:schemeClr val="tx2"/>
                </a:solidFill>
              </a:rPr>
              <a:t>Consultora                               </a:t>
            </a:r>
            <a:endParaRPr lang="en-US" sz="1200" b="1" dirty="0">
              <a:solidFill>
                <a:schemeClr val="tx2"/>
              </a:solidFill>
            </a:endParaRPr>
          </a:p>
        </p:txBody>
      </p:sp>
      <p:sp>
        <p:nvSpPr>
          <p:cNvPr id="19" name="TextBox 18"/>
          <p:cNvSpPr txBox="1"/>
          <p:nvPr/>
        </p:nvSpPr>
        <p:spPr>
          <a:xfrm>
            <a:off x="536501" y="2101572"/>
            <a:ext cx="2417650" cy="276999"/>
          </a:xfrm>
          <a:prstGeom prst="rect">
            <a:avLst/>
          </a:prstGeom>
          <a:solidFill>
            <a:schemeClr val="tx1">
              <a:lumMod val="90000"/>
              <a:lumOff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b="1" dirty="0" smtClean="0">
                <a:solidFill>
                  <a:schemeClr val="tx2"/>
                </a:solidFill>
              </a:rPr>
              <a:t>Proveedor infraestructura        </a:t>
            </a:r>
            <a:endParaRPr lang="en-US" sz="1200" b="1" dirty="0">
              <a:solidFill>
                <a:schemeClr val="tx2"/>
              </a:solidFill>
            </a:endParaRPr>
          </a:p>
        </p:txBody>
      </p:sp>
      <p:sp>
        <p:nvSpPr>
          <p:cNvPr id="22" name="TextBox 21"/>
          <p:cNvSpPr txBox="1"/>
          <p:nvPr/>
        </p:nvSpPr>
        <p:spPr>
          <a:xfrm>
            <a:off x="533400" y="3015972"/>
            <a:ext cx="2331087" cy="276999"/>
          </a:xfrm>
          <a:prstGeom prst="rect">
            <a:avLst/>
          </a:prstGeom>
          <a:solidFill>
            <a:schemeClr val="tx1">
              <a:lumMod val="90000"/>
              <a:lumOff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b="1" dirty="0" smtClean="0">
                <a:solidFill>
                  <a:schemeClr val="tx2"/>
                </a:solidFill>
              </a:rPr>
              <a:t>Integrador                                </a:t>
            </a:r>
            <a:endParaRPr lang="en-US" sz="1200" b="1" dirty="0">
              <a:solidFill>
                <a:schemeClr val="tx2"/>
              </a:solidFill>
            </a:endParaRPr>
          </a:p>
        </p:txBody>
      </p:sp>
      <p:sp>
        <p:nvSpPr>
          <p:cNvPr id="24" name="TextBox 23"/>
          <p:cNvSpPr txBox="1"/>
          <p:nvPr/>
        </p:nvSpPr>
        <p:spPr>
          <a:xfrm>
            <a:off x="540359" y="3456801"/>
            <a:ext cx="2305439" cy="276999"/>
          </a:xfrm>
          <a:prstGeom prst="rect">
            <a:avLst/>
          </a:prstGeom>
          <a:solidFill>
            <a:schemeClr val="tx1">
              <a:lumMod val="90000"/>
              <a:lumOff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b="1" dirty="0" smtClean="0">
                <a:solidFill>
                  <a:schemeClr val="tx2"/>
                </a:solidFill>
              </a:rPr>
              <a:t>Operador                                 </a:t>
            </a:r>
            <a:endParaRPr lang="en-US" sz="1200" b="1" dirty="0">
              <a:solidFill>
                <a:schemeClr val="tx2"/>
              </a:solidFill>
            </a:endParaRPr>
          </a:p>
        </p:txBody>
      </p:sp>
      <p:sp>
        <p:nvSpPr>
          <p:cNvPr id="28" name="TextBox 27"/>
          <p:cNvSpPr txBox="1"/>
          <p:nvPr/>
        </p:nvSpPr>
        <p:spPr>
          <a:xfrm>
            <a:off x="533400" y="3914001"/>
            <a:ext cx="2250937" cy="276999"/>
          </a:xfrm>
          <a:prstGeom prst="rect">
            <a:avLst/>
          </a:prstGeom>
          <a:solidFill>
            <a:schemeClr val="tx1">
              <a:lumMod val="90000"/>
              <a:lumOff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b="1" dirty="0" smtClean="0">
                <a:solidFill>
                  <a:schemeClr val="tx2"/>
                </a:solidFill>
              </a:rPr>
              <a:t>ISV                                          </a:t>
            </a:r>
            <a:endParaRPr lang="en-US" sz="1200" b="1" dirty="0">
              <a:solidFill>
                <a:schemeClr val="tx2"/>
              </a:solidFill>
            </a:endParaRPr>
          </a:p>
        </p:txBody>
      </p:sp>
      <p:sp>
        <p:nvSpPr>
          <p:cNvPr id="36" name="TextBox 35"/>
          <p:cNvSpPr txBox="1"/>
          <p:nvPr/>
        </p:nvSpPr>
        <p:spPr>
          <a:xfrm>
            <a:off x="533400" y="4371201"/>
            <a:ext cx="2241319" cy="276999"/>
          </a:xfrm>
          <a:prstGeom prst="rect">
            <a:avLst/>
          </a:prstGeom>
          <a:solidFill>
            <a:schemeClr val="tx1">
              <a:lumMod val="90000"/>
              <a:lumOff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s-ES_tradnl" sz="1200" b="1" dirty="0" smtClean="0">
                <a:solidFill>
                  <a:schemeClr val="tx2"/>
                </a:solidFill>
              </a:rPr>
              <a:t>Proveedor </a:t>
            </a:r>
            <a:r>
              <a:rPr lang="es-ES_tradnl" sz="1200" b="1" dirty="0" err="1" smtClean="0">
                <a:solidFill>
                  <a:schemeClr val="tx2"/>
                </a:solidFill>
              </a:rPr>
              <a:t>Hosting</a:t>
            </a:r>
            <a:endParaRPr lang="en-US" sz="1200" b="1" dirty="0">
              <a:solidFill>
                <a:schemeClr val="tx2"/>
              </a:solidFill>
            </a:endParaRPr>
          </a:p>
        </p:txBody>
      </p:sp>
      <p:cxnSp>
        <p:nvCxnSpPr>
          <p:cNvPr id="91" name="Straight Connector 90"/>
          <p:cNvCxnSpPr/>
          <p:nvPr/>
        </p:nvCxnSpPr>
        <p:spPr bwMode="auto">
          <a:xfrm>
            <a:off x="-457200" y="2743200"/>
            <a:ext cx="914400" cy="914400"/>
          </a:xfrm>
          <a:prstGeom prst="line">
            <a:avLst/>
          </a:prstGeom>
          <a:noFill/>
          <a:ln w="9525" cap="flat" cmpd="sng" algn="ctr">
            <a:noFill/>
            <a:prstDash val="solid"/>
            <a:round/>
            <a:headEnd type="none" w="med" len="med"/>
            <a:tailEnd type="none" w="med" len="med"/>
          </a:ln>
          <a:effectLst/>
        </p:spPr>
      </p:cxnSp>
      <p:sp>
        <p:nvSpPr>
          <p:cNvPr id="95" name="Rectangle 94"/>
          <p:cNvSpPr/>
          <p:nvPr/>
        </p:nvSpPr>
        <p:spPr bwMode="auto">
          <a:xfrm>
            <a:off x="381000" y="1981245"/>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6" name="Rectangle 95"/>
          <p:cNvSpPr/>
          <p:nvPr/>
        </p:nvSpPr>
        <p:spPr bwMode="auto">
          <a:xfrm>
            <a:off x="381000" y="24384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7" name="Rectangle 96"/>
          <p:cNvSpPr/>
          <p:nvPr/>
        </p:nvSpPr>
        <p:spPr bwMode="auto">
          <a:xfrm>
            <a:off x="381000" y="28956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8" name="Rectangle 97"/>
          <p:cNvSpPr/>
          <p:nvPr/>
        </p:nvSpPr>
        <p:spPr bwMode="auto">
          <a:xfrm>
            <a:off x="381000" y="33528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9" name="Rectangle 98"/>
          <p:cNvSpPr/>
          <p:nvPr/>
        </p:nvSpPr>
        <p:spPr bwMode="auto">
          <a:xfrm>
            <a:off x="381000" y="38100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0" name="Rectangle 99"/>
          <p:cNvSpPr/>
          <p:nvPr/>
        </p:nvSpPr>
        <p:spPr bwMode="auto">
          <a:xfrm>
            <a:off x="381000" y="42672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5" name="Rounded Rectangle 104"/>
          <p:cNvSpPr/>
          <p:nvPr/>
        </p:nvSpPr>
        <p:spPr bwMode="auto">
          <a:xfrm>
            <a:off x="3190930" y="2495758"/>
            <a:ext cx="314270" cy="337542"/>
          </a:xfrm>
          <a:prstGeom prst="round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3</a:t>
            </a:r>
            <a:endParaRPr lang="en-US" sz="1400" dirty="0" smtClean="0">
              <a:solidFill>
                <a:schemeClr val="tx2"/>
              </a:solidFill>
            </a:endParaRPr>
          </a:p>
        </p:txBody>
      </p:sp>
      <p:sp>
        <p:nvSpPr>
          <p:cNvPr id="106" name="Rounded Rectangle 105"/>
          <p:cNvSpPr/>
          <p:nvPr/>
        </p:nvSpPr>
        <p:spPr bwMode="auto">
          <a:xfrm>
            <a:off x="3190930" y="2071300"/>
            <a:ext cx="314270" cy="337542"/>
          </a:xfrm>
          <a:prstGeom prst="roundRect">
            <a:avLst/>
          </a:prstGeom>
          <a:solidFill>
            <a:schemeClr val="tx1">
              <a:lumMod val="90000"/>
              <a:lumOff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2</a:t>
            </a:r>
            <a:endParaRPr lang="en-US" sz="1400" dirty="0" smtClean="0">
              <a:solidFill>
                <a:schemeClr val="tx2"/>
              </a:solidFill>
            </a:endParaRPr>
          </a:p>
        </p:txBody>
      </p:sp>
      <p:sp>
        <p:nvSpPr>
          <p:cNvPr id="107" name="Rounded Rectangle 106"/>
          <p:cNvSpPr/>
          <p:nvPr/>
        </p:nvSpPr>
        <p:spPr bwMode="auto">
          <a:xfrm>
            <a:off x="3187829" y="2985700"/>
            <a:ext cx="314270" cy="337542"/>
          </a:xfrm>
          <a:prstGeom prst="roundRect">
            <a:avLst/>
          </a:prstGeom>
          <a:solidFill>
            <a:srgbClr val="99CC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1</a:t>
            </a:r>
            <a:endParaRPr lang="en-US" sz="1400" dirty="0" smtClean="0">
              <a:solidFill>
                <a:schemeClr val="tx2"/>
              </a:solidFill>
            </a:endParaRPr>
          </a:p>
        </p:txBody>
      </p:sp>
      <p:sp>
        <p:nvSpPr>
          <p:cNvPr id="112" name="Rounded Rectangle 111"/>
          <p:cNvSpPr/>
          <p:nvPr/>
        </p:nvSpPr>
        <p:spPr bwMode="auto">
          <a:xfrm>
            <a:off x="3194788" y="34429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4</a:t>
            </a:r>
            <a:endParaRPr kumimoji="0" lang="en-US" sz="1400" i="0" u="none" strike="noStrike" cap="none" normalizeH="0" baseline="0" dirty="0" smtClean="0">
              <a:ln>
                <a:noFill/>
              </a:ln>
              <a:solidFill>
                <a:schemeClr val="tx2"/>
              </a:solidFill>
              <a:effectLst/>
              <a:latin typeface="Arial" charset="0"/>
            </a:endParaRPr>
          </a:p>
        </p:txBody>
      </p:sp>
      <p:sp>
        <p:nvSpPr>
          <p:cNvPr id="113" name="Rounded Rectangle 112"/>
          <p:cNvSpPr/>
          <p:nvPr/>
        </p:nvSpPr>
        <p:spPr bwMode="auto">
          <a:xfrm>
            <a:off x="3187829" y="39001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6</a:t>
            </a:r>
            <a:endParaRPr kumimoji="0" lang="en-US" sz="1400" i="0" u="none" strike="noStrike" cap="none" normalizeH="0" baseline="0" dirty="0" smtClean="0">
              <a:ln>
                <a:noFill/>
              </a:ln>
              <a:solidFill>
                <a:schemeClr val="tx2"/>
              </a:solidFill>
              <a:effectLst/>
              <a:latin typeface="Arial" charset="0"/>
            </a:endParaRPr>
          </a:p>
        </p:txBody>
      </p:sp>
      <p:sp>
        <p:nvSpPr>
          <p:cNvPr id="114" name="Rounded Rectangle 113"/>
          <p:cNvSpPr/>
          <p:nvPr/>
        </p:nvSpPr>
        <p:spPr bwMode="auto">
          <a:xfrm>
            <a:off x="3187829" y="43573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5</a:t>
            </a:r>
            <a:endParaRPr kumimoji="0" lang="en-US" sz="1400" i="0" u="none" strike="noStrike" cap="none" normalizeH="0" baseline="0" dirty="0" smtClean="0">
              <a:ln>
                <a:noFill/>
              </a:ln>
              <a:solidFill>
                <a:schemeClr val="tx2"/>
              </a:solidFill>
              <a:effectLst/>
              <a:latin typeface="Arial" charset="0"/>
            </a:endParaRPr>
          </a:p>
        </p:txBody>
      </p:sp>
      <p:sp>
        <p:nvSpPr>
          <p:cNvPr id="117" name="Rounded Rectangle 116"/>
          <p:cNvSpPr/>
          <p:nvPr/>
        </p:nvSpPr>
        <p:spPr bwMode="auto">
          <a:xfrm>
            <a:off x="3876730" y="2495758"/>
            <a:ext cx="314270" cy="337542"/>
          </a:xfrm>
          <a:prstGeom prst="round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400" dirty="0" smtClean="0">
                <a:solidFill>
                  <a:schemeClr val="tx2"/>
                </a:solidFill>
              </a:rPr>
              <a:t>3</a:t>
            </a:r>
            <a:endParaRPr lang="en-US" sz="1400" dirty="0" smtClean="0">
              <a:solidFill>
                <a:schemeClr val="tx2"/>
              </a:solidFill>
            </a:endParaRPr>
          </a:p>
        </p:txBody>
      </p:sp>
      <p:sp>
        <p:nvSpPr>
          <p:cNvPr id="118" name="Rounded Rectangle 117"/>
          <p:cNvSpPr/>
          <p:nvPr/>
        </p:nvSpPr>
        <p:spPr bwMode="auto">
          <a:xfrm>
            <a:off x="3876730" y="2071300"/>
            <a:ext cx="314270" cy="337542"/>
          </a:xfrm>
          <a:prstGeom prst="roundRect">
            <a:avLst/>
          </a:prstGeom>
          <a:solidFill>
            <a:srgbClr val="C0C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5</a:t>
            </a:r>
            <a:endParaRPr lang="en-US" sz="1400" dirty="0" smtClean="0">
              <a:solidFill>
                <a:schemeClr val="tx2"/>
              </a:solidFill>
            </a:endParaRPr>
          </a:p>
        </p:txBody>
      </p:sp>
      <p:sp>
        <p:nvSpPr>
          <p:cNvPr id="119" name="Rounded Rectangle 118"/>
          <p:cNvSpPr/>
          <p:nvPr/>
        </p:nvSpPr>
        <p:spPr bwMode="auto">
          <a:xfrm>
            <a:off x="3873629" y="2985700"/>
            <a:ext cx="314270" cy="337542"/>
          </a:xfrm>
          <a:prstGeom prst="roundRect">
            <a:avLst/>
          </a:prstGeom>
          <a:solidFill>
            <a:srgbClr val="99CC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400" dirty="0" smtClean="0">
                <a:solidFill>
                  <a:schemeClr val="tx2"/>
                </a:solidFill>
              </a:rPr>
              <a:t>1</a:t>
            </a:r>
            <a:endParaRPr lang="en-US" sz="1400" dirty="0" smtClean="0">
              <a:solidFill>
                <a:schemeClr val="tx2"/>
              </a:solidFill>
            </a:endParaRPr>
          </a:p>
        </p:txBody>
      </p:sp>
      <p:sp>
        <p:nvSpPr>
          <p:cNvPr id="120" name="Rounded Rectangle 119"/>
          <p:cNvSpPr/>
          <p:nvPr/>
        </p:nvSpPr>
        <p:spPr bwMode="auto">
          <a:xfrm>
            <a:off x="3880588" y="34429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6</a:t>
            </a:r>
            <a:endParaRPr kumimoji="0" lang="en-US" sz="1400" i="0" u="none" strike="noStrike" cap="none" normalizeH="0" baseline="0" dirty="0" smtClean="0">
              <a:ln>
                <a:noFill/>
              </a:ln>
              <a:solidFill>
                <a:schemeClr val="tx2"/>
              </a:solidFill>
              <a:effectLst/>
              <a:latin typeface="Arial" charset="0"/>
            </a:endParaRPr>
          </a:p>
        </p:txBody>
      </p:sp>
      <p:sp>
        <p:nvSpPr>
          <p:cNvPr id="121" name="Rounded Rectangle 120"/>
          <p:cNvSpPr/>
          <p:nvPr/>
        </p:nvSpPr>
        <p:spPr bwMode="auto">
          <a:xfrm>
            <a:off x="3873629" y="43573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2</a:t>
            </a:r>
            <a:endParaRPr kumimoji="0" lang="en-US" sz="1400" i="0" u="none" strike="noStrike" cap="none" normalizeH="0" baseline="0" dirty="0" smtClean="0">
              <a:ln>
                <a:noFill/>
              </a:ln>
              <a:solidFill>
                <a:schemeClr val="tx2"/>
              </a:solidFill>
              <a:effectLst/>
              <a:latin typeface="Arial" charset="0"/>
            </a:endParaRPr>
          </a:p>
        </p:txBody>
      </p:sp>
      <p:sp>
        <p:nvSpPr>
          <p:cNvPr id="122" name="Rounded Rectangle 121"/>
          <p:cNvSpPr/>
          <p:nvPr/>
        </p:nvSpPr>
        <p:spPr bwMode="auto">
          <a:xfrm>
            <a:off x="3873629" y="39001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4</a:t>
            </a:r>
            <a:endParaRPr kumimoji="0" lang="en-US" sz="1400" i="0" u="none" strike="noStrike" cap="none" normalizeH="0" baseline="0" dirty="0" smtClean="0">
              <a:ln>
                <a:noFill/>
              </a:ln>
              <a:solidFill>
                <a:schemeClr val="tx2"/>
              </a:solidFill>
              <a:effectLst/>
              <a:latin typeface="Arial" charset="0"/>
            </a:endParaRPr>
          </a:p>
        </p:txBody>
      </p:sp>
      <p:sp>
        <p:nvSpPr>
          <p:cNvPr id="127" name="Rounded Rectangle 126"/>
          <p:cNvSpPr/>
          <p:nvPr/>
        </p:nvSpPr>
        <p:spPr bwMode="auto">
          <a:xfrm>
            <a:off x="5095930" y="2495758"/>
            <a:ext cx="314270" cy="337542"/>
          </a:xfrm>
          <a:prstGeom prst="roundRect">
            <a:avLst/>
          </a:prstGeom>
          <a:solidFill>
            <a:srgbClr val="C0C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400" dirty="0" smtClean="0">
                <a:solidFill>
                  <a:schemeClr val="tx2"/>
                </a:solidFill>
              </a:rPr>
              <a:t>4</a:t>
            </a:r>
            <a:endParaRPr lang="en-US" sz="1400" dirty="0" smtClean="0">
              <a:solidFill>
                <a:schemeClr val="tx2"/>
              </a:solidFill>
            </a:endParaRPr>
          </a:p>
        </p:txBody>
      </p:sp>
      <p:sp>
        <p:nvSpPr>
          <p:cNvPr id="128" name="Rounded Rectangle 127"/>
          <p:cNvSpPr/>
          <p:nvPr/>
        </p:nvSpPr>
        <p:spPr bwMode="auto">
          <a:xfrm>
            <a:off x="5095930" y="2071300"/>
            <a:ext cx="314270" cy="337542"/>
          </a:xfrm>
          <a:prstGeom prst="roundRect">
            <a:avLst/>
          </a:prstGeom>
          <a:solidFill>
            <a:schemeClr val="tx1">
              <a:lumMod val="90000"/>
              <a:lumOff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2</a:t>
            </a:r>
            <a:endParaRPr lang="en-US" sz="1400" dirty="0" smtClean="0">
              <a:solidFill>
                <a:schemeClr val="tx2"/>
              </a:solidFill>
            </a:endParaRPr>
          </a:p>
        </p:txBody>
      </p:sp>
      <p:sp>
        <p:nvSpPr>
          <p:cNvPr id="129" name="Rounded Rectangle 128"/>
          <p:cNvSpPr/>
          <p:nvPr/>
        </p:nvSpPr>
        <p:spPr bwMode="auto">
          <a:xfrm>
            <a:off x="5092829" y="2985700"/>
            <a:ext cx="314270" cy="337542"/>
          </a:xfrm>
          <a:prstGeom prst="roundRect">
            <a:avLst/>
          </a:prstGeom>
          <a:solidFill>
            <a:srgbClr val="99CC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1</a:t>
            </a:r>
            <a:endParaRPr lang="en-US" sz="1400" dirty="0" smtClean="0">
              <a:solidFill>
                <a:schemeClr val="tx2"/>
              </a:solidFill>
            </a:endParaRPr>
          </a:p>
        </p:txBody>
      </p:sp>
      <p:sp>
        <p:nvSpPr>
          <p:cNvPr id="130" name="Rounded Rectangle 129"/>
          <p:cNvSpPr/>
          <p:nvPr/>
        </p:nvSpPr>
        <p:spPr bwMode="auto">
          <a:xfrm>
            <a:off x="5099788" y="3442900"/>
            <a:ext cx="304800" cy="304800"/>
          </a:xfrm>
          <a:prstGeom prst="roundRect">
            <a:avLst/>
          </a:prstGeom>
          <a:solidFill>
            <a:srgbClr val="C00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3</a:t>
            </a:r>
            <a:endParaRPr kumimoji="0" lang="en-US" sz="1400" i="0" u="none" strike="noStrike" cap="none" normalizeH="0" baseline="0" dirty="0" smtClean="0">
              <a:ln>
                <a:noFill/>
              </a:ln>
              <a:solidFill>
                <a:schemeClr val="tx2"/>
              </a:solidFill>
              <a:effectLst/>
              <a:latin typeface="Arial" charset="0"/>
            </a:endParaRPr>
          </a:p>
        </p:txBody>
      </p:sp>
      <p:sp>
        <p:nvSpPr>
          <p:cNvPr id="131" name="Rounded Rectangle 130"/>
          <p:cNvSpPr/>
          <p:nvPr/>
        </p:nvSpPr>
        <p:spPr bwMode="auto">
          <a:xfrm>
            <a:off x="5092829" y="43573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5</a:t>
            </a:r>
            <a:endParaRPr kumimoji="0" lang="en-US" sz="1400" i="0" u="none" strike="noStrike" cap="none" normalizeH="0" baseline="0" dirty="0" smtClean="0">
              <a:ln>
                <a:noFill/>
              </a:ln>
              <a:solidFill>
                <a:schemeClr val="tx2"/>
              </a:solidFill>
              <a:effectLst/>
              <a:latin typeface="Arial" charset="0"/>
            </a:endParaRPr>
          </a:p>
        </p:txBody>
      </p:sp>
      <p:sp>
        <p:nvSpPr>
          <p:cNvPr id="132" name="Rounded Rectangle 131"/>
          <p:cNvSpPr/>
          <p:nvPr/>
        </p:nvSpPr>
        <p:spPr bwMode="auto">
          <a:xfrm>
            <a:off x="5092829" y="39001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6</a:t>
            </a:r>
            <a:endParaRPr kumimoji="0" lang="en-US" sz="1400" i="0" u="none" strike="noStrike" cap="none" normalizeH="0" baseline="0" dirty="0" smtClean="0">
              <a:ln>
                <a:noFill/>
              </a:ln>
              <a:solidFill>
                <a:schemeClr val="tx2"/>
              </a:solidFill>
              <a:effectLst/>
              <a:latin typeface="Arial" charset="0"/>
            </a:endParaRPr>
          </a:p>
        </p:txBody>
      </p:sp>
      <p:sp>
        <p:nvSpPr>
          <p:cNvPr id="135" name="Rounded Rectangle 134"/>
          <p:cNvSpPr/>
          <p:nvPr/>
        </p:nvSpPr>
        <p:spPr bwMode="auto">
          <a:xfrm>
            <a:off x="6467530" y="2495758"/>
            <a:ext cx="314270" cy="337542"/>
          </a:xfrm>
          <a:prstGeom prst="roundRect">
            <a:avLst/>
          </a:prstGeom>
          <a:solidFill>
            <a:srgbClr val="C0C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6</a:t>
            </a:r>
            <a:endParaRPr lang="en-US" sz="1400" dirty="0" smtClean="0">
              <a:solidFill>
                <a:schemeClr val="tx2"/>
              </a:solidFill>
            </a:endParaRPr>
          </a:p>
        </p:txBody>
      </p:sp>
      <p:sp>
        <p:nvSpPr>
          <p:cNvPr id="136" name="Rounded Rectangle 135"/>
          <p:cNvSpPr/>
          <p:nvPr/>
        </p:nvSpPr>
        <p:spPr bwMode="auto">
          <a:xfrm>
            <a:off x="6467530" y="2071300"/>
            <a:ext cx="314270" cy="337542"/>
          </a:xfrm>
          <a:prstGeom prst="roundRect">
            <a:avLst/>
          </a:prstGeom>
          <a:solidFill>
            <a:srgbClr val="99CC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1</a:t>
            </a:r>
            <a:endParaRPr lang="en-US" sz="1400" dirty="0" smtClean="0">
              <a:solidFill>
                <a:schemeClr val="tx2"/>
              </a:solidFill>
            </a:endParaRPr>
          </a:p>
        </p:txBody>
      </p:sp>
      <p:sp>
        <p:nvSpPr>
          <p:cNvPr id="137" name="Rounded Rectangle 136"/>
          <p:cNvSpPr/>
          <p:nvPr/>
        </p:nvSpPr>
        <p:spPr bwMode="auto">
          <a:xfrm>
            <a:off x="6464429" y="2985700"/>
            <a:ext cx="314270" cy="337542"/>
          </a:xfrm>
          <a:prstGeom prst="roundRect">
            <a:avLst/>
          </a:prstGeom>
          <a:solidFill>
            <a:srgbClr val="C0C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400" dirty="0" smtClean="0">
                <a:solidFill>
                  <a:schemeClr val="tx2"/>
                </a:solidFill>
              </a:rPr>
              <a:t>5</a:t>
            </a:r>
            <a:endParaRPr lang="en-US" sz="1400" dirty="0" smtClean="0">
              <a:solidFill>
                <a:schemeClr val="tx2"/>
              </a:solidFill>
            </a:endParaRPr>
          </a:p>
        </p:txBody>
      </p:sp>
      <p:sp>
        <p:nvSpPr>
          <p:cNvPr id="138" name="Rounded Rectangle 137"/>
          <p:cNvSpPr/>
          <p:nvPr/>
        </p:nvSpPr>
        <p:spPr bwMode="auto">
          <a:xfrm>
            <a:off x="6471388" y="34429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4</a:t>
            </a:r>
            <a:endParaRPr kumimoji="0" lang="en-US" sz="1400" i="0" u="none" strike="noStrike" cap="none" normalizeH="0" baseline="0" dirty="0" smtClean="0">
              <a:ln>
                <a:noFill/>
              </a:ln>
              <a:solidFill>
                <a:schemeClr val="tx2"/>
              </a:solidFill>
              <a:effectLst/>
              <a:latin typeface="Arial" charset="0"/>
            </a:endParaRPr>
          </a:p>
        </p:txBody>
      </p:sp>
      <p:sp>
        <p:nvSpPr>
          <p:cNvPr id="139" name="Rounded Rectangle 138"/>
          <p:cNvSpPr/>
          <p:nvPr/>
        </p:nvSpPr>
        <p:spPr bwMode="auto">
          <a:xfrm>
            <a:off x="6464429" y="4357300"/>
            <a:ext cx="304800" cy="304800"/>
          </a:xfrm>
          <a:prstGeom prst="roundRect">
            <a:avLst/>
          </a:prstGeom>
          <a:solidFill>
            <a:srgbClr val="C00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3</a:t>
            </a:r>
            <a:endParaRPr kumimoji="0" lang="en-US" sz="1400" i="0" u="none" strike="noStrike" cap="none" normalizeH="0" baseline="0" dirty="0" smtClean="0">
              <a:ln>
                <a:noFill/>
              </a:ln>
              <a:solidFill>
                <a:schemeClr val="tx2"/>
              </a:solidFill>
              <a:effectLst/>
              <a:latin typeface="Arial" charset="0"/>
            </a:endParaRPr>
          </a:p>
        </p:txBody>
      </p:sp>
      <p:sp>
        <p:nvSpPr>
          <p:cNvPr id="140" name="Rounded Rectangle 139"/>
          <p:cNvSpPr/>
          <p:nvPr/>
        </p:nvSpPr>
        <p:spPr bwMode="auto">
          <a:xfrm>
            <a:off x="6464429" y="3900100"/>
            <a:ext cx="304800" cy="304800"/>
          </a:xfrm>
          <a:prstGeom prst="roundRect">
            <a:avLst/>
          </a:prstGeom>
          <a:solidFill>
            <a:schemeClr val="tx1">
              <a:lumMod val="90000"/>
              <a:lumOff val="10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2</a:t>
            </a:r>
            <a:endParaRPr kumimoji="0" lang="en-US" sz="1400" i="0" u="none" strike="noStrike" cap="none" normalizeH="0" baseline="0" dirty="0" smtClean="0">
              <a:ln>
                <a:noFill/>
              </a:ln>
              <a:solidFill>
                <a:schemeClr val="tx2"/>
              </a:solidFill>
              <a:effectLst/>
              <a:latin typeface="Arial" charset="0"/>
            </a:endParaRPr>
          </a:p>
        </p:txBody>
      </p:sp>
      <p:sp>
        <p:nvSpPr>
          <p:cNvPr id="143" name="Rounded Rectangle 142"/>
          <p:cNvSpPr/>
          <p:nvPr/>
        </p:nvSpPr>
        <p:spPr bwMode="auto">
          <a:xfrm>
            <a:off x="7839130" y="2495758"/>
            <a:ext cx="314270" cy="337542"/>
          </a:xfrm>
          <a:prstGeom prst="roundRect">
            <a:avLst/>
          </a:prstGeom>
          <a:solidFill>
            <a:srgbClr val="99CC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400" dirty="0" smtClean="0">
                <a:solidFill>
                  <a:schemeClr val="tx2"/>
                </a:solidFill>
              </a:rPr>
              <a:t>1</a:t>
            </a:r>
            <a:endParaRPr lang="en-US" sz="1400" dirty="0" smtClean="0">
              <a:solidFill>
                <a:schemeClr val="tx2"/>
              </a:solidFill>
            </a:endParaRPr>
          </a:p>
        </p:txBody>
      </p:sp>
      <p:sp>
        <p:nvSpPr>
          <p:cNvPr id="144" name="Rounded Rectangle 143"/>
          <p:cNvSpPr/>
          <p:nvPr/>
        </p:nvSpPr>
        <p:spPr bwMode="auto">
          <a:xfrm>
            <a:off x="7839130" y="2071300"/>
            <a:ext cx="314270" cy="337542"/>
          </a:xfrm>
          <a:prstGeom prst="round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400" dirty="0" smtClean="0">
                <a:solidFill>
                  <a:schemeClr val="tx2"/>
                </a:solidFill>
              </a:rPr>
              <a:t>3</a:t>
            </a:r>
            <a:endParaRPr lang="en-US" sz="1400" dirty="0" smtClean="0">
              <a:solidFill>
                <a:schemeClr val="tx2"/>
              </a:solidFill>
            </a:endParaRPr>
          </a:p>
        </p:txBody>
      </p:sp>
      <p:sp>
        <p:nvSpPr>
          <p:cNvPr id="145" name="Rounded Rectangle 144"/>
          <p:cNvSpPr/>
          <p:nvPr/>
        </p:nvSpPr>
        <p:spPr bwMode="auto">
          <a:xfrm>
            <a:off x="7836029" y="2985700"/>
            <a:ext cx="314270" cy="337542"/>
          </a:xfrm>
          <a:prstGeom prst="roundRect">
            <a:avLst/>
          </a:prstGeom>
          <a:solidFill>
            <a:srgbClr val="C0C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5</a:t>
            </a:r>
            <a:endParaRPr lang="en-US" sz="1400" dirty="0" smtClean="0">
              <a:solidFill>
                <a:schemeClr val="tx2"/>
              </a:solidFill>
            </a:endParaRPr>
          </a:p>
        </p:txBody>
      </p:sp>
      <p:sp>
        <p:nvSpPr>
          <p:cNvPr id="146" name="Rounded Rectangle 145"/>
          <p:cNvSpPr/>
          <p:nvPr/>
        </p:nvSpPr>
        <p:spPr bwMode="auto">
          <a:xfrm>
            <a:off x="7842988" y="34429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6</a:t>
            </a:r>
            <a:endParaRPr kumimoji="0" lang="en-US" sz="1400" i="0" u="none" strike="noStrike" cap="none" normalizeH="0" baseline="0" dirty="0" smtClean="0">
              <a:ln>
                <a:noFill/>
              </a:ln>
              <a:solidFill>
                <a:schemeClr val="tx2"/>
              </a:solidFill>
              <a:effectLst/>
              <a:latin typeface="Arial" charset="0"/>
            </a:endParaRPr>
          </a:p>
        </p:txBody>
      </p:sp>
      <p:sp>
        <p:nvSpPr>
          <p:cNvPr id="147" name="Rounded Rectangle 146"/>
          <p:cNvSpPr/>
          <p:nvPr/>
        </p:nvSpPr>
        <p:spPr bwMode="auto">
          <a:xfrm>
            <a:off x="7836029" y="4357300"/>
            <a:ext cx="304800" cy="304800"/>
          </a:xfrm>
          <a:prstGeom prst="roundRect">
            <a:avLst/>
          </a:prstGeom>
          <a:solidFill>
            <a:schemeClr val="tx1">
              <a:lumMod val="90000"/>
              <a:lumOff val="10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2</a:t>
            </a:r>
            <a:endParaRPr kumimoji="0" lang="en-US" sz="1400" i="0" u="none" strike="noStrike" cap="none" normalizeH="0" baseline="0" dirty="0" smtClean="0">
              <a:ln>
                <a:noFill/>
              </a:ln>
              <a:solidFill>
                <a:schemeClr val="tx2"/>
              </a:solidFill>
              <a:effectLst/>
              <a:latin typeface="Arial" charset="0"/>
            </a:endParaRPr>
          </a:p>
        </p:txBody>
      </p:sp>
      <p:sp>
        <p:nvSpPr>
          <p:cNvPr id="148" name="Rounded Rectangle 147"/>
          <p:cNvSpPr/>
          <p:nvPr/>
        </p:nvSpPr>
        <p:spPr bwMode="auto">
          <a:xfrm>
            <a:off x="7836029" y="39001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4</a:t>
            </a:r>
            <a:endParaRPr kumimoji="0" lang="en-US" sz="1400" i="0" u="none" strike="noStrike" cap="none" normalizeH="0" baseline="0" dirty="0" smtClean="0">
              <a:ln>
                <a:noFill/>
              </a:ln>
              <a:solidFill>
                <a:schemeClr val="tx2"/>
              </a:solidFill>
              <a:effectLst/>
              <a:latin typeface="Arial" charset="0"/>
            </a:endParaRPr>
          </a:p>
        </p:txBody>
      </p:sp>
      <p:sp>
        <p:nvSpPr>
          <p:cNvPr id="151" name="Rectangle 150"/>
          <p:cNvSpPr/>
          <p:nvPr/>
        </p:nvSpPr>
        <p:spPr>
          <a:xfrm>
            <a:off x="3276600" y="1219200"/>
            <a:ext cx="813043" cy="369332"/>
          </a:xfrm>
          <a:prstGeom prst="rect">
            <a:avLst/>
          </a:prstGeom>
          <a:noFill/>
        </p:spPr>
        <p:txBody>
          <a:bodyPr wrap="none">
            <a:spAutoFit/>
          </a:bodyPr>
          <a:lstStyle/>
          <a:p>
            <a:r>
              <a:rPr lang="es-ES_tradnl" dirty="0" smtClean="0">
                <a:solidFill>
                  <a:srgbClr val="000000"/>
                </a:solidFill>
              </a:rPr>
              <a:t>Utiliza</a:t>
            </a:r>
            <a:endParaRPr lang="en-US" dirty="0" smtClean="0">
              <a:solidFill>
                <a:srgbClr val="000000"/>
              </a:solidFill>
            </a:endParaRPr>
          </a:p>
        </p:txBody>
      </p:sp>
      <p:sp>
        <p:nvSpPr>
          <p:cNvPr id="152" name="Rectangle 151"/>
          <p:cNvSpPr/>
          <p:nvPr/>
        </p:nvSpPr>
        <p:spPr>
          <a:xfrm>
            <a:off x="4672613" y="1230868"/>
            <a:ext cx="889987" cy="369332"/>
          </a:xfrm>
          <a:prstGeom prst="rect">
            <a:avLst/>
          </a:prstGeom>
          <a:noFill/>
        </p:spPr>
        <p:txBody>
          <a:bodyPr wrap="none">
            <a:spAutoFit/>
          </a:bodyPr>
          <a:lstStyle/>
          <a:p>
            <a:r>
              <a:rPr lang="es-ES_tradnl" dirty="0" smtClean="0">
                <a:solidFill>
                  <a:srgbClr val="000000"/>
                </a:solidFill>
              </a:rPr>
              <a:t>Evalúa</a:t>
            </a:r>
            <a:endParaRPr lang="en-US" dirty="0" smtClean="0">
              <a:solidFill>
                <a:srgbClr val="000000"/>
              </a:solidFill>
            </a:endParaRPr>
          </a:p>
        </p:txBody>
      </p:sp>
      <p:sp>
        <p:nvSpPr>
          <p:cNvPr id="153" name="Rectangle 152"/>
          <p:cNvSpPr/>
          <p:nvPr/>
        </p:nvSpPr>
        <p:spPr>
          <a:xfrm>
            <a:off x="5963548" y="1219200"/>
            <a:ext cx="1364476" cy="369332"/>
          </a:xfrm>
          <a:prstGeom prst="rect">
            <a:avLst/>
          </a:prstGeom>
          <a:noFill/>
        </p:spPr>
        <p:txBody>
          <a:bodyPr wrap="none">
            <a:spAutoFit/>
          </a:bodyPr>
          <a:lstStyle/>
          <a:p>
            <a:r>
              <a:rPr lang="es-ES_tradnl" dirty="0" smtClean="0">
                <a:solidFill>
                  <a:srgbClr val="000000"/>
                </a:solidFill>
              </a:rPr>
              <a:t>No interesa</a:t>
            </a:r>
            <a:endParaRPr lang="en-US" dirty="0" smtClean="0">
              <a:solidFill>
                <a:srgbClr val="000000"/>
              </a:solidFill>
            </a:endParaRPr>
          </a:p>
        </p:txBody>
      </p:sp>
      <p:sp>
        <p:nvSpPr>
          <p:cNvPr id="154" name="Rectangle 153"/>
          <p:cNvSpPr/>
          <p:nvPr/>
        </p:nvSpPr>
        <p:spPr>
          <a:xfrm>
            <a:off x="7398524" y="1219200"/>
            <a:ext cx="1287532" cy="369332"/>
          </a:xfrm>
          <a:prstGeom prst="rect">
            <a:avLst/>
          </a:prstGeom>
          <a:noFill/>
        </p:spPr>
        <p:txBody>
          <a:bodyPr wrap="none">
            <a:spAutoFit/>
          </a:bodyPr>
          <a:lstStyle/>
          <a:p>
            <a:r>
              <a:rPr lang="es-ES_tradnl" dirty="0" smtClean="0">
                <a:solidFill>
                  <a:srgbClr val="000000"/>
                </a:solidFill>
              </a:rPr>
              <a:t>No conoce</a:t>
            </a:r>
            <a:endParaRPr lang="en-US" dirty="0" smtClean="0">
              <a:solidFill>
                <a:srgbClr val="000000"/>
              </a:solidFill>
            </a:endParaRPr>
          </a:p>
        </p:txBody>
      </p:sp>
      <p:sp>
        <p:nvSpPr>
          <p:cNvPr id="155" name="Rectangle 154"/>
          <p:cNvSpPr/>
          <p:nvPr/>
        </p:nvSpPr>
        <p:spPr bwMode="auto">
          <a:xfrm>
            <a:off x="3124200" y="1143000"/>
            <a:ext cx="1371600" cy="50292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56" name="Rectangle 155"/>
          <p:cNvSpPr/>
          <p:nvPr/>
        </p:nvSpPr>
        <p:spPr bwMode="auto">
          <a:xfrm>
            <a:off x="2971800" y="1143000"/>
            <a:ext cx="1371600" cy="5029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57" name="Rectangle 156"/>
          <p:cNvSpPr/>
          <p:nvPr/>
        </p:nvSpPr>
        <p:spPr bwMode="auto">
          <a:xfrm>
            <a:off x="4495800" y="1143000"/>
            <a:ext cx="1371600" cy="5029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58" name="Rectangle 157"/>
          <p:cNvSpPr/>
          <p:nvPr/>
        </p:nvSpPr>
        <p:spPr bwMode="auto">
          <a:xfrm>
            <a:off x="5943600" y="1143000"/>
            <a:ext cx="1371600" cy="5029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59" name="Rectangle 158"/>
          <p:cNvSpPr/>
          <p:nvPr/>
        </p:nvSpPr>
        <p:spPr bwMode="auto">
          <a:xfrm>
            <a:off x="7391400" y="1143000"/>
            <a:ext cx="1371600" cy="5029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60" name="TextBox 159"/>
          <p:cNvSpPr txBox="1"/>
          <p:nvPr/>
        </p:nvSpPr>
        <p:spPr>
          <a:xfrm>
            <a:off x="2971800" y="4800600"/>
            <a:ext cx="1295400" cy="738664"/>
          </a:xfrm>
          <a:prstGeom prst="rect">
            <a:avLst/>
          </a:prstGeom>
          <a:noFill/>
        </p:spPr>
        <p:txBody>
          <a:bodyPr wrap="square" rtlCol="0">
            <a:spAutoFit/>
          </a:bodyPr>
          <a:lstStyle/>
          <a:p>
            <a:pPr algn="ctr"/>
            <a:r>
              <a:rPr lang="es-ES_tradnl" sz="1400" dirty="0" smtClean="0"/>
              <a:t>Dominado por los integradores</a:t>
            </a:r>
            <a:endParaRPr lang="en-US" sz="1400" dirty="0"/>
          </a:p>
        </p:txBody>
      </p:sp>
      <p:sp>
        <p:nvSpPr>
          <p:cNvPr id="161" name="TextBox 160"/>
          <p:cNvSpPr txBox="1"/>
          <p:nvPr/>
        </p:nvSpPr>
        <p:spPr>
          <a:xfrm>
            <a:off x="4495800" y="4800600"/>
            <a:ext cx="1371600" cy="738664"/>
          </a:xfrm>
          <a:prstGeom prst="rect">
            <a:avLst/>
          </a:prstGeom>
          <a:noFill/>
        </p:spPr>
        <p:txBody>
          <a:bodyPr wrap="square" rtlCol="0">
            <a:spAutoFit/>
          </a:bodyPr>
          <a:lstStyle/>
          <a:p>
            <a:pPr algn="ctr"/>
            <a:r>
              <a:rPr lang="es-ES_tradnl" sz="1400" dirty="0" smtClean="0"/>
              <a:t>Poca distancia entre proveedores</a:t>
            </a:r>
            <a:endParaRPr lang="en-US" sz="1400" dirty="0"/>
          </a:p>
        </p:txBody>
      </p:sp>
      <p:sp>
        <p:nvSpPr>
          <p:cNvPr id="162" name="TextBox 161"/>
          <p:cNvSpPr txBox="1"/>
          <p:nvPr/>
        </p:nvSpPr>
        <p:spPr>
          <a:xfrm>
            <a:off x="5943600" y="4800600"/>
            <a:ext cx="1371600" cy="738664"/>
          </a:xfrm>
          <a:prstGeom prst="rect">
            <a:avLst/>
          </a:prstGeom>
          <a:noFill/>
        </p:spPr>
        <p:txBody>
          <a:bodyPr wrap="square" rtlCol="0">
            <a:spAutoFit/>
          </a:bodyPr>
          <a:lstStyle/>
          <a:p>
            <a:pPr algn="ctr"/>
            <a:r>
              <a:rPr lang="es-ES_tradnl" sz="1400" dirty="0" smtClean="0"/>
              <a:t>Poca distancia entre proveedores</a:t>
            </a:r>
            <a:endParaRPr lang="en-US" sz="1400" dirty="0"/>
          </a:p>
        </p:txBody>
      </p:sp>
      <p:sp>
        <p:nvSpPr>
          <p:cNvPr id="163" name="TextBox 162"/>
          <p:cNvSpPr txBox="1"/>
          <p:nvPr/>
        </p:nvSpPr>
        <p:spPr>
          <a:xfrm>
            <a:off x="7391400" y="4800600"/>
            <a:ext cx="1371600" cy="738664"/>
          </a:xfrm>
          <a:prstGeom prst="rect">
            <a:avLst/>
          </a:prstGeom>
          <a:noFill/>
        </p:spPr>
        <p:txBody>
          <a:bodyPr wrap="square" rtlCol="0">
            <a:spAutoFit/>
          </a:bodyPr>
          <a:lstStyle/>
          <a:p>
            <a:pPr algn="ctr"/>
            <a:r>
              <a:rPr lang="es-ES_tradnl" sz="1400" dirty="0" smtClean="0"/>
              <a:t>Poca distancia entre proveedores</a:t>
            </a:r>
            <a:endParaRPr lang="en-US" sz="1400" dirty="0"/>
          </a:p>
        </p:txBody>
      </p:sp>
      <p:sp>
        <p:nvSpPr>
          <p:cNvPr id="164" name="Rounded Rectangular Callout 163"/>
          <p:cNvSpPr/>
          <p:nvPr/>
        </p:nvSpPr>
        <p:spPr bwMode="auto">
          <a:xfrm>
            <a:off x="685800" y="1143000"/>
            <a:ext cx="2438400" cy="762000"/>
          </a:xfrm>
          <a:prstGeom prst="wedgeRoundRectCallout">
            <a:avLst>
              <a:gd name="adj1" fmla="val -20833"/>
              <a:gd name="adj2" fmla="val 75037"/>
              <a:gd name="adj3" fmla="val 16667"/>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b="0" i="0" u="none" strike="noStrike" cap="none" normalizeH="0" baseline="0" dirty="0" smtClean="0">
                <a:ln>
                  <a:noFill/>
                </a:ln>
                <a:solidFill>
                  <a:srgbClr val="C00000"/>
                </a:solidFill>
                <a:effectLst/>
                <a:latin typeface="Arial" charset="0"/>
              </a:rPr>
              <a:t>Pierde</a:t>
            </a:r>
            <a:r>
              <a:rPr kumimoji="0" lang="es-ES_tradnl" sz="1400" b="0" i="0" u="none" strike="noStrike" cap="none" normalizeH="0" baseline="0" dirty="0" smtClean="0">
                <a:ln>
                  <a:noFill/>
                </a:ln>
                <a:solidFill>
                  <a:srgbClr val="000000"/>
                </a:solidFill>
                <a:effectLst/>
                <a:latin typeface="Arial" charset="0"/>
              </a:rPr>
              <a:t> importancia</a:t>
            </a:r>
            <a:r>
              <a:rPr kumimoji="0" lang="es-ES_tradnl" sz="1400" b="0" i="0" u="none" strike="noStrike" cap="none" normalizeH="0" dirty="0" smtClean="0">
                <a:ln>
                  <a:noFill/>
                </a:ln>
                <a:solidFill>
                  <a:srgbClr val="000000"/>
                </a:solidFill>
                <a:effectLst/>
                <a:latin typeface="Arial" charset="0"/>
              </a:rPr>
              <a:t> en </a:t>
            </a:r>
            <a:r>
              <a:rPr kumimoji="0" lang="es-ES_tradnl" sz="1400" b="0" i="0" u="none" strike="noStrike" cap="none" normalizeH="0" dirty="0" smtClean="0">
                <a:ln>
                  <a:noFill/>
                </a:ln>
                <a:solidFill>
                  <a:srgbClr val="C00000"/>
                </a:solidFill>
                <a:effectLst/>
                <a:latin typeface="Arial" charset="0"/>
              </a:rPr>
              <a:t>pública</a:t>
            </a:r>
            <a:r>
              <a:rPr kumimoji="0" lang="es-ES_tradnl" sz="1400" b="0" i="0" u="none" strike="noStrike" cap="none" normalizeH="0" dirty="0" smtClean="0">
                <a:ln>
                  <a:noFill/>
                </a:ln>
                <a:solidFill>
                  <a:srgbClr val="000000"/>
                </a:solidFill>
                <a:effectLst/>
                <a:latin typeface="Arial" charset="0"/>
              </a:rPr>
              <a:t> pero </a:t>
            </a:r>
            <a:r>
              <a:rPr kumimoji="0" lang="es-ES_tradnl" sz="1400" b="0" i="0" u="none" strike="noStrike" cap="none" normalizeH="0" dirty="0" smtClean="0">
                <a:ln>
                  <a:noFill/>
                </a:ln>
                <a:solidFill>
                  <a:srgbClr val="C00000"/>
                </a:solidFill>
                <a:effectLst/>
                <a:latin typeface="Arial" charset="0"/>
              </a:rPr>
              <a:t>gana</a:t>
            </a:r>
            <a:r>
              <a:rPr kumimoji="0" lang="es-ES_tradnl" sz="1400" b="0" i="0" u="none" strike="noStrike" cap="none" normalizeH="0" dirty="0" smtClean="0">
                <a:ln>
                  <a:noFill/>
                </a:ln>
                <a:solidFill>
                  <a:srgbClr val="000000"/>
                </a:solidFill>
                <a:effectLst/>
                <a:latin typeface="Arial" charset="0"/>
              </a:rPr>
              <a:t> en </a:t>
            </a:r>
            <a:r>
              <a:rPr kumimoji="0" lang="es-ES_tradnl" sz="1400" b="0" i="0" u="none" strike="noStrike" cap="none" normalizeH="0" dirty="0" smtClean="0">
                <a:ln>
                  <a:noFill/>
                </a:ln>
                <a:solidFill>
                  <a:srgbClr val="C00000"/>
                </a:solidFill>
                <a:effectLst/>
                <a:latin typeface="Arial" charset="0"/>
              </a:rPr>
              <a:t>privada</a:t>
            </a:r>
            <a:endParaRPr kumimoji="0" lang="en-US" sz="1400" b="0" i="0" u="none" strike="noStrike" cap="none" normalizeH="0" baseline="0" dirty="0" smtClean="0">
              <a:ln>
                <a:noFill/>
              </a:ln>
              <a:solidFill>
                <a:srgbClr val="C00000"/>
              </a:solidFill>
              <a:effectLst/>
              <a:latin typeface="Arial" charset="0"/>
            </a:endParaRPr>
          </a:p>
        </p:txBody>
      </p:sp>
      <p:sp>
        <p:nvSpPr>
          <p:cNvPr id="165" name="Rounded Rectangular Callout 164"/>
          <p:cNvSpPr/>
          <p:nvPr/>
        </p:nvSpPr>
        <p:spPr bwMode="auto">
          <a:xfrm>
            <a:off x="3733800" y="914400"/>
            <a:ext cx="2743200" cy="762000"/>
          </a:xfrm>
          <a:prstGeom prst="wedgeRoundRectCallout">
            <a:avLst>
              <a:gd name="adj1" fmla="val -85012"/>
              <a:gd name="adj2" fmla="val 176455"/>
              <a:gd name="adj3" fmla="val 16667"/>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b="0" i="0" u="none" strike="noStrike" cap="none" normalizeH="0" baseline="0" dirty="0" smtClean="0">
                <a:ln>
                  <a:noFill/>
                </a:ln>
                <a:solidFill>
                  <a:srgbClr val="C00000"/>
                </a:solidFill>
                <a:effectLst/>
                <a:latin typeface="Arial" charset="0"/>
              </a:rPr>
              <a:t>Pierde</a:t>
            </a:r>
            <a:r>
              <a:rPr kumimoji="0" lang="es-ES_tradnl" sz="1400" b="0" i="0" u="none" strike="noStrike" cap="none" normalizeH="0" baseline="0" dirty="0" smtClean="0">
                <a:ln>
                  <a:noFill/>
                </a:ln>
                <a:solidFill>
                  <a:srgbClr val="000000"/>
                </a:solidFill>
                <a:effectLst/>
                <a:latin typeface="Arial" charset="0"/>
              </a:rPr>
              <a:t> importancia</a:t>
            </a:r>
            <a:r>
              <a:rPr kumimoji="0" lang="es-ES_tradnl" sz="1400" b="0" i="0" u="none" strike="noStrike" cap="none" normalizeH="0" dirty="0" smtClean="0">
                <a:ln>
                  <a:noFill/>
                </a:ln>
                <a:solidFill>
                  <a:srgbClr val="000000"/>
                </a:solidFill>
                <a:effectLst/>
                <a:latin typeface="Arial" charset="0"/>
              </a:rPr>
              <a:t> en </a:t>
            </a:r>
            <a:r>
              <a:rPr kumimoji="0" lang="es-ES_tradnl" sz="1400" b="0" i="0" u="none" strike="noStrike" cap="none" normalizeH="0" dirty="0" err="1" smtClean="0">
                <a:ln>
                  <a:noFill/>
                </a:ln>
                <a:solidFill>
                  <a:srgbClr val="000000"/>
                </a:solidFill>
                <a:effectLst/>
                <a:latin typeface="Arial" charset="0"/>
              </a:rPr>
              <a:t>cloud</a:t>
            </a:r>
            <a:r>
              <a:rPr kumimoji="0" lang="es-ES_tradnl" sz="1400" b="0" i="0" u="none" strike="noStrike" cap="none" normalizeH="0" dirty="0" smtClean="0">
                <a:ln>
                  <a:noFill/>
                </a:ln>
                <a:solidFill>
                  <a:srgbClr val="000000"/>
                </a:solidFill>
                <a:effectLst/>
                <a:latin typeface="Arial" charset="0"/>
              </a:rPr>
              <a:t> </a:t>
            </a:r>
            <a:r>
              <a:rPr kumimoji="0" lang="es-ES_tradnl" sz="1400" b="0" i="0" u="none" strike="noStrike" cap="none" normalizeH="0" dirty="0" smtClean="0">
                <a:ln>
                  <a:noFill/>
                </a:ln>
                <a:solidFill>
                  <a:srgbClr val="C00000"/>
                </a:solidFill>
                <a:effectLst/>
                <a:latin typeface="Arial" charset="0"/>
              </a:rPr>
              <a:t>privada</a:t>
            </a:r>
            <a:r>
              <a:rPr kumimoji="0" lang="es-ES_tradnl" sz="1400" b="0" i="0" u="none" strike="noStrike" cap="none" normalizeH="0" dirty="0" smtClean="0">
                <a:ln>
                  <a:noFill/>
                </a:ln>
                <a:solidFill>
                  <a:srgbClr val="000000"/>
                </a:solidFill>
                <a:effectLst/>
                <a:latin typeface="Arial" charset="0"/>
              </a:rPr>
              <a:t> pero la </a:t>
            </a:r>
            <a:r>
              <a:rPr kumimoji="0" lang="es-ES_tradnl" sz="1400" b="0" i="0" u="none" strike="noStrike" cap="none" normalizeH="0" dirty="0" smtClean="0">
                <a:ln>
                  <a:noFill/>
                </a:ln>
                <a:solidFill>
                  <a:srgbClr val="C00000"/>
                </a:solidFill>
                <a:effectLst/>
                <a:latin typeface="Arial" charset="0"/>
              </a:rPr>
              <a:t>gana</a:t>
            </a:r>
            <a:r>
              <a:rPr kumimoji="0" lang="es-ES_tradnl" sz="1400" b="0" i="0" u="none" strike="noStrike" cap="none" normalizeH="0" dirty="0" smtClean="0">
                <a:ln>
                  <a:noFill/>
                </a:ln>
                <a:solidFill>
                  <a:srgbClr val="000000"/>
                </a:solidFill>
                <a:effectLst/>
                <a:latin typeface="Arial" charset="0"/>
              </a:rPr>
              <a:t> en </a:t>
            </a:r>
            <a:r>
              <a:rPr kumimoji="0" lang="es-ES_tradnl" sz="1400" b="0" i="0" u="none" strike="noStrike" cap="none" normalizeH="0" dirty="0" smtClean="0">
                <a:ln>
                  <a:noFill/>
                </a:ln>
                <a:solidFill>
                  <a:srgbClr val="C00000"/>
                </a:solidFill>
                <a:effectLst/>
                <a:latin typeface="Arial" charset="0"/>
              </a:rPr>
              <a:t>pública</a:t>
            </a:r>
            <a:endParaRPr kumimoji="0" lang="en-US" sz="1400" b="0" i="0" u="none" strike="noStrike" cap="none" normalizeH="0" baseline="0" dirty="0" smtClean="0">
              <a:ln>
                <a:noFill/>
              </a:ln>
              <a:solidFill>
                <a:srgbClr val="C00000"/>
              </a:solidFill>
              <a:effectLst/>
              <a:latin typeface="Arial" charset="0"/>
            </a:endParaRPr>
          </a:p>
        </p:txBody>
      </p:sp>
      <p:sp>
        <p:nvSpPr>
          <p:cNvPr id="166" name="Rounded Rectangular Callout 165"/>
          <p:cNvSpPr/>
          <p:nvPr/>
        </p:nvSpPr>
        <p:spPr bwMode="auto">
          <a:xfrm>
            <a:off x="3886200" y="2438400"/>
            <a:ext cx="2743200" cy="838200"/>
          </a:xfrm>
          <a:prstGeom prst="wedgeRoundRectCallout">
            <a:avLst>
              <a:gd name="adj1" fmla="val -92475"/>
              <a:gd name="adj2" fmla="val 33498"/>
              <a:gd name="adj3" fmla="val 16667"/>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b="0" i="0" u="none" strike="noStrike" cap="none" normalizeH="0" baseline="0" dirty="0" smtClean="0">
                <a:ln>
                  <a:noFill/>
                </a:ln>
                <a:solidFill>
                  <a:srgbClr val="C00000"/>
                </a:solidFill>
                <a:effectLst/>
                <a:latin typeface="Arial" charset="0"/>
              </a:rPr>
              <a:t>Pierde</a:t>
            </a:r>
            <a:r>
              <a:rPr kumimoji="0" lang="es-ES_tradnl" sz="1400" b="0" i="0" u="none" strike="noStrike" cap="none" normalizeH="0" baseline="0" dirty="0" smtClean="0">
                <a:ln>
                  <a:noFill/>
                </a:ln>
                <a:solidFill>
                  <a:srgbClr val="000000"/>
                </a:solidFill>
                <a:effectLst/>
                <a:latin typeface="Arial" charset="0"/>
              </a:rPr>
              <a:t> importancia</a:t>
            </a:r>
            <a:r>
              <a:rPr kumimoji="0" lang="es-ES_tradnl" sz="1400" b="0" i="0" u="none" strike="noStrike" cap="none" normalizeH="0" dirty="0" smtClean="0">
                <a:ln>
                  <a:noFill/>
                </a:ln>
                <a:solidFill>
                  <a:srgbClr val="000000"/>
                </a:solidFill>
                <a:effectLst/>
                <a:latin typeface="Arial" charset="0"/>
              </a:rPr>
              <a:t> especialmente en </a:t>
            </a:r>
            <a:r>
              <a:rPr kumimoji="0" lang="es-ES_tradnl" sz="1400" b="0" i="0" u="none" strike="noStrike" cap="none" normalizeH="0" dirty="0" smtClean="0">
                <a:ln>
                  <a:noFill/>
                </a:ln>
                <a:solidFill>
                  <a:srgbClr val="C00000"/>
                </a:solidFill>
                <a:effectLst/>
                <a:latin typeface="Arial" charset="0"/>
              </a:rPr>
              <a:t>privada</a:t>
            </a:r>
            <a:r>
              <a:rPr kumimoji="0" lang="es-ES_tradnl" sz="1400" b="0" i="0" u="none" strike="noStrike" cap="none" normalizeH="0" dirty="0" smtClean="0">
                <a:ln>
                  <a:noFill/>
                </a:ln>
                <a:solidFill>
                  <a:srgbClr val="000000"/>
                </a:solidFill>
                <a:effectLst/>
                <a:latin typeface="Arial" charset="0"/>
              </a:rPr>
              <a:t> pero también en </a:t>
            </a:r>
            <a:r>
              <a:rPr kumimoji="0" lang="es-ES_tradnl" sz="1400" b="0" i="0" u="none" strike="noStrike" cap="none" normalizeH="0" dirty="0" smtClean="0">
                <a:ln>
                  <a:noFill/>
                </a:ln>
                <a:solidFill>
                  <a:srgbClr val="C00000"/>
                </a:solidFill>
                <a:effectLst/>
                <a:latin typeface="Arial" charset="0"/>
              </a:rPr>
              <a:t>pública</a:t>
            </a:r>
            <a:endParaRPr kumimoji="0" lang="en-US" sz="1400" b="0" i="0" u="none" strike="noStrike" cap="none" normalizeH="0" baseline="0" dirty="0" smtClean="0">
              <a:ln>
                <a:noFill/>
              </a:ln>
              <a:solidFill>
                <a:srgbClr val="C00000"/>
              </a:solidFill>
              <a:effectLst/>
              <a:latin typeface="Arial" charset="0"/>
            </a:endParaRPr>
          </a:p>
        </p:txBody>
      </p:sp>
      <p:sp>
        <p:nvSpPr>
          <p:cNvPr id="167" name="Rounded Rectangular Callout 166"/>
          <p:cNvSpPr/>
          <p:nvPr/>
        </p:nvSpPr>
        <p:spPr bwMode="auto">
          <a:xfrm>
            <a:off x="3733800" y="3657600"/>
            <a:ext cx="2743200" cy="838200"/>
          </a:xfrm>
          <a:prstGeom prst="wedgeRoundRectCallout">
            <a:avLst>
              <a:gd name="adj1" fmla="val -91977"/>
              <a:gd name="adj2" fmla="val -49541"/>
              <a:gd name="adj3" fmla="val 16667"/>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b="0" i="0" u="none" strike="noStrike" cap="none" normalizeH="0" baseline="0" dirty="0" smtClean="0">
                <a:ln>
                  <a:noFill/>
                </a:ln>
                <a:solidFill>
                  <a:srgbClr val="C00000"/>
                </a:solidFill>
                <a:effectLst/>
                <a:latin typeface="Arial" charset="0"/>
              </a:rPr>
              <a:t>Gana</a:t>
            </a:r>
            <a:r>
              <a:rPr kumimoji="0" lang="es-ES_tradnl" sz="1400" b="0" i="0" u="none" strike="noStrike" cap="none" normalizeH="0" baseline="0" dirty="0" smtClean="0">
                <a:ln>
                  <a:noFill/>
                </a:ln>
                <a:solidFill>
                  <a:srgbClr val="000000"/>
                </a:solidFill>
                <a:effectLst/>
                <a:latin typeface="Arial" charset="0"/>
              </a:rPr>
              <a:t> importancia </a:t>
            </a:r>
            <a:r>
              <a:rPr lang="es-ES_tradnl" sz="1400" dirty="0" smtClean="0">
                <a:solidFill>
                  <a:srgbClr val="000000"/>
                </a:solidFill>
              </a:rPr>
              <a:t>lentamente </a:t>
            </a:r>
            <a:r>
              <a:rPr kumimoji="0" lang="es-ES_tradnl" sz="1400" b="0" i="0" u="none" strike="noStrike" cap="none" normalizeH="0" baseline="0" dirty="0" smtClean="0">
                <a:ln>
                  <a:noFill/>
                </a:ln>
                <a:solidFill>
                  <a:srgbClr val="000000"/>
                </a:solidFill>
                <a:effectLst/>
                <a:latin typeface="Arial" charset="0"/>
              </a:rPr>
              <a:t>tanto en </a:t>
            </a:r>
            <a:r>
              <a:rPr kumimoji="0" lang="es-ES_tradnl" sz="1400" b="0" i="0" u="none" strike="noStrike" cap="none" normalizeH="0" baseline="0" dirty="0" smtClean="0">
                <a:ln>
                  <a:noFill/>
                </a:ln>
                <a:solidFill>
                  <a:srgbClr val="C00000"/>
                </a:solidFill>
                <a:effectLst/>
                <a:latin typeface="Arial" charset="0"/>
              </a:rPr>
              <a:t>privada</a:t>
            </a:r>
            <a:r>
              <a:rPr kumimoji="0" lang="es-ES_tradnl" sz="1400" b="0" i="0" u="none" strike="noStrike" cap="none" normalizeH="0" baseline="0" dirty="0" smtClean="0">
                <a:ln>
                  <a:noFill/>
                </a:ln>
                <a:solidFill>
                  <a:srgbClr val="000000"/>
                </a:solidFill>
                <a:effectLst/>
                <a:latin typeface="Arial" charset="0"/>
              </a:rPr>
              <a:t> como en </a:t>
            </a:r>
            <a:r>
              <a:rPr kumimoji="0" lang="es-ES_tradnl" sz="1400" b="0" i="0" u="none" strike="noStrike" cap="none" normalizeH="0" baseline="0" dirty="0" smtClean="0">
                <a:ln>
                  <a:noFill/>
                </a:ln>
                <a:solidFill>
                  <a:srgbClr val="C00000"/>
                </a:solidFill>
                <a:effectLst/>
                <a:latin typeface="Arial" charset="0"/>
              </a:rPr>
              <a:t>pública</a:t>
            </a:r>
            <a:endParaRPr kumimoji="0" lang="en-US" sz="1400" b="0" i="0" u="none" strike="noStrike" cap="none" normalizeH="0" baseline="0" dirty="0" smtClean="0">
              <a:ln>
                <a:noFill/>
              </a:ln>
              <a:solidFill>
                <a:srgbClr val="C00000"/>
              </a:solidFill>
              <a:effectLst/>
              <a:latin typeface="Arial" charset="0"/>
            </a:endParaRPr>
          </a:p>
        </p:txBody>
      </p:sp>
      <p:sp>
        <p:nvSpPr>
          <p:cNvPr id="168" name="Rounded Rectangular Callout 167"/>
          <p:cNvSpPr/>
          <p:nvPr/>
        </p:nvSpPr>
        <p:spPr bwMode="auto">
          <a:xfrm>
            <a:off x="3733800" y="4800600"/>
            <a:ext cx="2743200" cy="990600"/>
          </a:xfrm>
          <a:prstGeom prst="wedgeRoundRectCallout">
            <a:avLst>
              <a:gd name="adj1" fmla="val -89987"/>
              <a:gd name="adj2" fmla="val -124189"/>
              <a:gd name="adj3" fmla="val 16667"/>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b="0" i="0" u="none" strike="noStrike" cap="none" normalizeH="0" baseline="0" dirty="0" smtClean="0">
                <a:ln>
                  <a:noFill/>
                </a:ln>
                <a:solidFill>
                  <a:srgbClr val="C00000"/>
                </a:solidFill>
                <a:effectLst/>
                <a:latin typeface="Arial" charset="0"/>
              </a:rPr>
              <a:t>Gana</a:t>
            </a:r>
            <a:r>
              <a:rPr kumimoji="0" lang="es-ES_tradnl" sz="1400" b="0" i="0" u="none" strike="noStrike" cap="none" normalizeH="0" baseline="0" dirty="0" smtClean="0">
                <a:ln>
                  <a:noFill/>
                </a:ln>
                <a:solidFill>
                  <a:srgbClr val="000000"/>
                </a:solidFill>
                <a:effectLst/>
                <a:latin typeface="Arial" charset="0"/>
              </a:rPr>
              <a:t> importancia en pública,</a:t>
            </a:r>
            <a:r>
              <a:rPr kumimoji="0" lang="es-ES_tradnl" sz="1400" b="0" i="0" u="none" strike="noStrike" cap="none" normalizeH="0" dirty="0" smtClean="0">
                <a:ln>
                  <a:noFill/>
                </a:ln>
                <a:solidFill>
                  <a:srgbClr val="000000"/>
                </a:solidFill>
                <a:effectLst/>
                <a:latin typeface="Arial" charset="0"/>
              </a:rPr>
              <a:t> se </a:t>
            </a:r>
            <a:r>
              <a:rPr kumimoji="0" lang="es-ES_tradnl" sz="1400" b="0" i="0" u="none" strike="noStrike" cap="none" normalizeH="0" dirty="0" smtClean="0">
                <a:ln>
                  <a:noFill/>
                </a:ln>
                <a:solidFill>
                  <a:srgbClr val="C00000"/>
                </a:solidFill>
                <a:effectLst/>
                <a:latin typeface="Arial" charset="0"/>
              </a:rPr>
              <a:t>mantiene</a:t>
            </a:r>
            <a:r>
              <a:rPr kumimoji="0" lang="es-ES_tradnl" sz="1400" b="0" i="0" u="none" strike="noStrike" cap="none" normalizeH="0" dirty="0" smtClean="0">
                <a:ln>
                  <a:noFill/>
                </a:ln>
                <a:solidFill>
                  <a:srgbClr val="000000"/>
                </a:solidFill>
                <a:effectLst/>
                <a:latin typeface="Arial" charset="0"/>
              </a:rPr>
              <a:t> en </a:t>
            </a:r>
            <a:r>
              <a:rPr kumimoji="0" lang="es-ES_tradnl" sz="1400" b="0" i="0" u="none" strike="noStrike" cap="none" normalizeH="0" dirty="0" smtClean="0">
                <a:ln>
                  <a:noFill/>
                </a:ln>
                <a:solidFill>
                  <a:srgbClr val="C00000"/>
                </a:solidFill>
                <a:effectLst/>
                <a:latin typeface="Arial" charset="0"/>
              </a:rPr>
              <a:t>privada</a:t>
            </a:r>
            <a:endParaRPr kumimoji="0" lang="en-US" sz="1400" b="0" i="0" u="none" strike="noStrike" cap="none" normalizeH="0" baseline="0" dirty="0" smtClean="0">
              <a:ln>
                <a:noFill/>
              </a:ln>
              <a:solidFill>
                <a:srgbClr val="C00000"/>
              </a:solidFill>
              <a:effectLst/>
              <a:latin typeface="Arial" charset="0"/>
            </a:endParaRPr>
          </a:p>
        </p:txBody>
      </p:sp>
      <p:sp>
        <p:nvSpPr>
          <p:cNvPr id="169" name="Rounded Rectangular Callout 168"/>
          <p:cNvSpPr/>
          <p:nvPr/>
        </p:nvSpPr>
        <p:spPr bwMode="auto">
          <a:xfrm>
            <a:off x="685800" y="5486400"/>
            <a:ext cx="2743200" cy="990600"/>
          </a:xfrm>
          <a:prstGeom prst="wedgeRoundRectCallout">
            <a:avLst>
              <a:gd name="adj1" fmla="val -27300"/>
              <a:gd name="adj2" fmla="val -140722"/>
              <a:gd name="adj3" fmla="val 16667"/>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b="0" i="0" u="none" strike="noStrike" cap="none" normalizeH="0" baseline="0" dirty="0" smtClean="0">
                <a:ln>
                  <a:noFill/>
                </a:ln>
                <a:solidFill>
                  <a:srgbClr val="C00000"/>
                </a:solidFill>
                <a:effectLst/>
                <a:latin typeface="Arial" charset="0"/>
              </a:rPr>
              <a:t>Gana </a:t>
            </a:r>
            <a:r>
              <a:rPr kumimoji="0" lang="es-ES_tradnl" sz="1400" b="0" i="0" u="none" strike="noStrike" cap="none" normalizeH="0" baseline="0" dirty="0" smtClean="0">
                <a:ln>
                  <a:noFill/>
                </a:ln>
                <a:solidFill>
                  <a:srgbClr val="000000"/>
                </a:solidFill>
                <a:effectLst/>
                <a:latin typeface="Arial" charset="0"/>
              </a:rPr>
              <a:t>importancia en </a:t>
            </a:r>
            <a:r>
              <a:rPr kumimoji="0" lang="es-ES_tradnl" sz="1400" b="0" i="0" u="none" strike="noStrike" cap="none" normalizeH="0" baseline="0" dirty="0" smtClean="0">
                <a:ln>
                  <a:noFill/>
                </a:ln>
                <a:solidFill>
                  <a:srgbClr val="C00000"/>
                </a:solidFill>
                <a:effectLst/>
                <a:latin typeface="Arial" charset="0"/>
              </a:rPr>
              <a:t>privada</a:t>
            </a:r>
            <a:r>
              <a:rPr kumimoji="0" lang="es-ES_tradnl" sz="1400" b="0" i="0" u="none" strike="noStrike" cap="none" normalizeH="0" baseline="0" dirty="0" smtClean="0">
                <a:ln>
                  <a:noFill/>
                </a:ln>
                <a:solidFill>
                  <a:srgbClr val="000000"/>
                </a:solidFill>
                <a:effectLst/>
                <a:latin typeface="Arial" charset="0"/>
              </a:rPr>
              <a:t>, se </a:t>
            </a:r>
            <a:r>
              <a:rPr kumimoji="0" lang="es-ES_tradnl" sz="1400" b="0" i="0" u="none" strike="noStrike" cap="none" normalizeH="0" baseline="0" dirty="0" smtClean="0">
                <a:ln>
                  <a:noFill/>
                </a:ln>
                <a:solidFill>
                  <a:srgbClr val="C00000"/>
                </a:solidFill>
                <a:effectLst/>
                <a:latin typeface="Arial" charset="0"/>
              </a:rPr>
              <a:t>mantienen</a:t>
            </a:r>
            <a:r>
              <a:rPr kumimoji="0" lang="es-ES_tradnl" sz="1400" b="0" i="0" u="none" strike="noStrike" cap="none" normalizeH="0" baseline="0" dirty="0" smtClean="0">
                <a:ln>
                  <a:noFill/>
                </a:ln>
                <a:solidFill>
                  <a:srgbClr val="000000"/>
                </a:solidFill>
                <a:effectLst/>
                <a:latin typeface="Arial" charset="0"/>
              </a:rPr>
              <a:t> en </a:t>
            </a:r>
            <a:r>
              <a:rPr kumimoji="0" lang="es-ES_tradnl" sz="1400" b="0" i="0" u="none" strike="noStrike" cap="none" normalizeH="0" baseline="0" dirty="0" smtClean="0">
                <a:ln>
                  <a:noFill/>
                </a:ln>
                <a:solidFill>
                  <a:srgbClr val="C00000"/>
                </a:solidFill>
                <a:effectLst/>
                <a:latin typeface="Arial" charset="0"/>
              </a:rPr>
              <a:t>pública</a:t>
            </a:r>
            <a:endParaRPr kumimoji="0" lang="en-US" sz="1400" b="0" i="0" u="none" strike="noStrike" cap="none" normalizeH="0" baseline="0" dirty="0" smtClean="0">
              <a:ln>
                <a:noFill/>
              </a:ln>
              <a:solidFill>
                <a:srgbClr val="C00000"/>
              </a:solidFill>
              <a:effectLst/>
              <a:latin typeface="Arial" charset="0"/>
            </a:endParaRPr>
          </a:p>
        </p:txBody>
      </p:sp>
      <p:sp>
        <p:nvSpPr>
          <p:cNvPr id="67" name="Text Box 26"/>
          <p:cNvSpPr txBox="1">
            <a:spLocks noChangeArrowheads="1"/>
          </p:cNvSpPr>
          <p:nvPr/>
        </p:nvSpPr>
        <p:spPr bwMode="auto">
          <a:xfrm>
            <a:off x="0" y="6583363"/>
            <a:ext cx="9144000" cy="276999"/>
          </a:xfrm>
          <a:prstGeom prst="rect">
            <a:avLst/>
          </a:prstGeom>
          <a:solidFill>
            <a:schemeClr val="bg2"/>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a:r>
              <a:rPr lang="es-ES" sz="1200" b="1" dirty="0" smtClean="0">
                <a:solidFill>
                  <a:schemeClr val="tx2"/>
                </a:solidFill>
              </a:rPr>
              <a:t>MC Cloud 2012</a:t>
            </a:r>
            <a:endParaRPr lang="en-GB" sz="1200" b="1" dirty="0">
              <a:solidFill>
                <a:schemeClr val="tx2"/>
              </a:solidFill>
            </a:endParaRPr>
          </a:p>
        </p:txBody>
      </p:sp>
      <p:pic>
        <p:nvPicPr>
          <p:cNvPr id="68" name="Picture 2" descr="http://t2.gstatic.com/images?q=tbn:ANd9GcQGNuUPYnJAcb_UkB1OIxWOIz4pUxnY8m_DYXPQ7SIpFbAjEduT"/>
          <p:cNvPicPr>
            <a:picLocks noChangeAspect="1" noChangeArrowheads="1"/>
          </p:cNvPicPr>
          <p:nvPr/>
        </p:nvPicPr>
        <p:blipFill>
          <a:blip r:embed="rId4" cstate="print"/>
          <a:srcRect/>
          <a:stretch>
            <a:fillRect/>
          </a:stretch>
        </p:blipFill>
        <p:spPr bwMode="auto">
          <a:xfrm>
            <a:off x="3124200" y="1524000"/>
            <a:ext cx="381000" cy="381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4"/>
                                        </p:tgtEl>
                                        <p:attrNameLst>
                                          <p:attrName>style.visibility</p:attrName>
                                        </p:attrNameLst>
                                      </p:cBhvr>
                                      <p:to>
                                        <p:strVal val="visible"/>
                                      </p:to>
                                    </p:set>
                                    <p:animEffect transition="in" filter="fade">
                                      <p:cBhvr>
                                        <p:cTn id="7" dur="2000"/>
                                        <p:tgtEl>
                                          <p:spTgt spid="16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5"/>
                                        </p:tgtEl>
                                        <p:attrNameLst>
                                          <p:attrName>style.visibility</p:attrName>
                                        </p:attrNameLst>
                                      </p:cBhvr>
                                      <p:to>
                                        <p:strVal val="visible"/>
                                      </p:to>
                                    </p:set>
                                    <p:animEffect transition="in" filter="fade">
                                      <p:cBhvr>
                                        <p:cTn id="12" dur="2000"/>
                                        <p:tgtEl>
                                          <p:spTgt spid="16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6"/>
                                        </p:tgtEl>
                                        <p:attrNameLst>
                                          <p:attrName>style.visibility</p:attrName>
                                        </p:attrNameLst>
                                      </p:cBhvr>
                                      <p:to>
                                        <p:strVal val="visible"/>
                                      </p:to>
                                    </p:set>
                                    <p:animEffect transition="in" filter="fade">
                                      <p:cBhvr>
                                        <p:cTn id="17" dur="2000"/>
                                        <p:tgtEl>
                                          <p:spTgt spid="16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7"/>
                                        </p:tgtEl>
                                        <p:attrNameLst>
                                          <p:attrName>style.visibility</p:attrName>
                                        </p:attrNameLst>
                                      </p:cBhvr>
                                      <p:to>
                                        <p:strVal val="visible"/>
                                      </p:to>
                                    </p:set>
                                    <p:animEffect transition="in" filter="fade">
                                      <p:cBhvr>
                                        <p:cTn id="22" dur="2000"/>
                                        <p:tgtEl>
                                          <p:spTgt spid="16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8"/>
                                        </p:tgtEl>
                                        <p:attrNameLst>
                                          <p:attrName>style.visibility</p:attrName>
                                        </p:attrNameLst>
                                      </p:cBhvr>
                                      <p:to>
                                        <p:strVal val="visible"/>
                                      </p:to>
                                    </p:set>
                                    <p:animEffect transition="in" filter="fade">
                                      <p:cBhvr>
                                        <p:cTn id="27" dur="2000"/>
                                        <p:tgtEl>
                                          <p:spTgt spid="16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9"/>
                                        </p:tgtEl>
                                        <p:attrNameLst>
                                          <p:attrName>style.visibility</p:attrName>
                                        </p:attrNameLst>
                                      </p:cBhvr>
                                      <p:to>
                                        <p:strVal val="visible"/>
                                      </p:to>
                                    </p:set>
                                    <p:animEffect transition="in" filter="fade">
                                      <p:cBhvr>
                                        <p:cTn id="32" dur="2000"/>
                                        <p:tgtEl>
                                          <p:spTgt spid="1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 grpId="0" animBg="1"/>
      <p:bldP spid="165" grpId="0" animBg="1"/>
      <p:bldP spid="166" grpId="0" animBg="1"/>
      <p:bldP spid="167" grpId="0" animBg="1"/>
      <p:bldP spid="168" grpId="0" animBg="1"/>
      <p:bldP spid="16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1" name="Rectangle 3"/>
          <p:cNvSpPr>
            <a:spLocks noGrp="1" noChangeArrowheads="1"/>
          </p:cNvSpPr>
          <p:nvPr>
            <p:ph type="title"/>
          </p:nvPr>
        </p:nvSpPr>
        <p:spPr>
          <a:xfrm>
            <a:off x="304800" y="0"/>
            <a:ext cx="7278687" cy="993775"/>
          </a:xfrm>
        </p:spPr>
        <p:txBody>
          <a:bodyPr/>
          <a:lstStyle/>
          <a:p>
            <a:pPr>
              <a:defRPr/>
            </a:pPr>
            <a:r>
              <a:rPr lang="en-US" dirty="0" err="1" smtClean="0"/>
              <a:t>Criterios</a:t>
            </a:r>
            <a:r>
              <a:rPr lang="en-US" dirty="0" smtClean="0"/>
              <a:t> de </a:t>
            </a:r>
            <a:r>
              <a:rPr lang="en-US" dirty="0" err="1" smtClean="0"/>
              <a:t>Selección</a:t>
            </a:r>
            <a:r>
              <a:rPr lang="en-US" dirty="0" smtClean="0"/>
              <a:t> de ^</a:t>
            </a:r>
            <a:r>
              <a:rPr lang="en-US" dirty="0" err="1" smtClean="0"/>
              <a:t>rpveedpres</a:t>
            </a:r>
            <a:endParaRPr lang="en-US" dirty="0"/>
          </a:p>
        </p:txBody>
      </p:sp>
      <p:sp>
        <p:nvSpPr>
          <p:cNvPr id="18" name="TextBox 17"/>
          <p:cNvSpPr txBox="1"/>
          <p:nvPr/>
        </p:nvSpPr>
        <p:spPr>
          <a:xfrm>
            <a:off x="501881" y="1992630"/>
            <a:ext cx="2241319" cy="276999"/>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s-ES_tradnl" sz="1200" b="1" dirty="0" smtClean="0">
                <a:solidFill>
                  <a:schemeClr val="bg2"/>
                </a:solidFill>
              </a:rPr>
              <a:t>Confianza                               </a:t>
            </a:r>
            <a:endParaRPr lang="en-US" sz="1200" b="1" dirty="0">
              <a:solidFill>
                <a:schemeClr val="bg2"/>
              </a:solidFill>
            </a:endParaRPr>
          </a:p>
        </p:txBody>
      </p:sp>
      <p:sp>
        <p:nvSpPr>
          <p:cNvPr id="22" name="TextBox 21"/>
          <p:cNvSpPr txBox="1"/>
          <p:nvPr/>
        </p:nvSpPr>
        <p:spPr>
          <a:xfrm>
            <a:off x="501881" y="2482572"/>
            <a:ext cx="2334293" cy="276999"/>
          </a:xfrm>
          <a:prstGeom prst="rect">
            <a:avLst/>
          </a:prstGeom>
          <a:solidFill>
            <a:schemeClr val="tx1">
              <a:lumMod val="90000"/>
              <a:lumOff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200" b="1" dirty="0" smtClean="0">
                <a:solidFill>
                  <a:schemeClr val="tx2"/>
                </a:solidFill>
              </a:rPr>
              <a:t>Conoce el negocio                  </a:t>
            </a:r>
            <a:endParaRPr lang="en-US" sz="1200" b="1" dirty="0">
              <a:solidFill>
                <a:schemeClr val="tx2"/>
              </a:solidFill>
            </a:endParaRPr>
          </a:p>
        </p:txBody>
      </p:sp>
      <p:sp>
        <p:nvSpPr>
          <p:cNvPr id="24" name="TextBox 23"/>
          <p:cNvSpPr txBox="1"/>
          <p:nvPr/>
        </p:nvSpPr>
        <p:spPr>
          <a:xfrm>
            <a:off x="501881" y="2923401"/>
            <a:ext cx="2241319" cy="276999"/>
          </a:xfrm>
          <a:prstGeom prst="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s-ES_tradnl" sz="1200" b="1" dirty="0" smtClean="0">
                <a:solidFill>
                  <a:schemeClr val="tx2"/>
                </a:solidFill>
              </a:rPr>
              <a:t>Experiencia resolución…        </a:t>
            </a:r>
            <a:endParaRPr lang="en-US" sz="1200" b="1" dirty="0" smtClean="0">
              <a:solidFill>
                <a:schemeClr val="tx2"/>
              </a:solidFill>
            </a:endParaRPr>
          </a:p>
        </p:txBody>
      </p:sp>
      <p:sp>
        <p:nvSpPr>
          <p:cNvPr id="28" name="TextBox 27"/>
          <p:cNvSpPr txBox="1"/>
          <p:nvPr/>
        </p:nvSpPr>
        <p:spPr>
          <a:xfrm>
            <a:off x="501880" y="3380601"/>
            <a:ext cx="2241319" cy="276999"/>
          </a:xfrm>
          <a:prstGeom prst="rect">
            <a:avLst/>
          </a:prstGeom>
          <a:solidFill>
            <a:schemeClr val="tx1">
              <a:lumMod val="90000"/>
              <a:lumOff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s-ES_tradnl" sz="1200" b="1" dirty="0" smtClean="0">
                <a:solidFill>
                  <a:schemeClr val="tx2"/>
                </a:solidFill>
              </a:rPr>
              <a:t>Calidad del servicio                </a:t>
            </a:r>
            <a:endParaRPr lang="en-US" sz="1200" b="1" dirty="0">
              <a:solidFill>
                <a:schemeClr val="tx2"/>
              </a:solidFill>
            </a:endParaRPr>
          </a:p>
        </p:txBody>
      </p:sp>
      <p:sp>
        <p:nvSpPr>
          <p:cNvPr id="36" name="TextBox 35"/>
          <p:cNvSpPr txBox="1"/>
          <p:nvPr/>
        </p:nvSpPr>
        <p:spPr>
          <a:xfrm>
            <a:off x="501881" y="3837801"/>
            <a:ext cx="2241319" cy="276999"/>
          </a:xfrm>
          <a:prstGeom prst="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s-ES_tradnl" sz="1200" b="1" dirty="0" smtClean="0">
                <a:solidFill>
                  <a:schemeClr val="tx2"/>
                </a:solidFill>
              </a:rPr>
              <a:t>Servicio soporte</a:t>
            </a:r>
            <a:endParaRPr lang="en-US" sz="1200" b="1" dirty="0">
              <a:solidFill>
                <a:schemeClr val="tx2"/>
              </a:solidFill>
            </a:endParaRPr>
          </a:p>
        </p:txBody>
      </p:sp>
      <p:cxnSp>
        <p:nvCxnSpPr>
          <p:cNvPr id="91" name="Straight Connector 90"/>
          <p:cNvCxnSpPr/>
          <p:nvPr/>
        </p:nvCxnSpPr>
        <p:spPr bwMode="auto">
          <a:xfrm>
            <a:off x="-457200" y="2209800"/>
            <a:ext cx="914400" cy="914400"/>
          </a:xfrm>
          <a:prstGeom prst="line">
            <a:avLst/>
          </a:prstGeom>
          <a:noFill/>
          <a:ln w="9525" cap="flat" cmpd="sng" algn="ctr">
            <a:noFill/>
            <a:prstDash val="solid"/>
            <a:round/>
            <a:headEnd type="none" w="med" len="med"/>
            <a:tailEnd type="none" w="med" len="med"/>
          </a:ln>
          <a:effectLst/>
        </p:spPr>
      </p:cxnSp>
      <p:sp>
        <p:nvSpPr>
          <p:cNvPr id="96" name="Rectangle 95"/>
          <p:cNvSpPr/>
          <p:nvPr/>
        </p:nvSpPr>
        <p:spPr bwMode="auto">
          <a:xfrm>
            <a:off x="381000" y="19050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7" name="Rectangle 96"/>
          <p:cNvSpPr/>
          <p:nvPr/>
        </p:nvSpPr>
        <p:spPr bwMode="auto">
          <a:xfrm>
            <a:off x="381000" y="23622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8" name="Rectangle 97"/>
          <p:cNvSpPr/>
          <p:nvPr/>
        </p:nvSpPr>
        <p:spPr bwMode="auto">
          <a:xfrm>
            <a:off x="381000" y="28194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9" name="Rectangle 98"/>
          <p:cNvSpPr/>
          <p:nvPr/>
        </p:nvSpPr>
        <p:spPr bwMode="auto">
          <a:xfrm>
            <a:off x="381000" y="32766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0" name="Rectangle 99"/>
          <p:cNvSpPr/>
          <p:nvPr/>
        </p:nvSpPr>
        <p:spPr bwMode="auto">
          <a:xfrm>
            <a:off x="381000" y="37338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5" name="Rounded Rectangle 104"/>
          <p:cNvSpPr/>
          <p:nvPr/>
        </p:nvSpPr>
        <p:spPr bwMode="auto">
          <a:xfrm>
            <a:off x="3190930" y="1962358"/>
            <a:ext cx="314270" cy="337542"/>
          </a:xfrm>
          <a:prstGeom prst="round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bg1">
                    <a:lumMod val="10000"/>
                  </a:schemeClr>
                </a:solidFill>
              </a:rPr>
              <a:t>1</a:t>
            </a:r>
            <a:endParaRPr lang="en-US" sz="1400" dirty="0" smtClean="0">
              <a:solidFill>
                <a:schemeClr val="bg1">
                  <a:lumMod val="10000"/>
                </a:schemeClr>
              </a:solidFill>
            </a:endParaRPr>
          </a:p>
        </p:txBody>
      </p:sp>
      <p:sp>
        <p:nvSpPr>
          <p:cNvPr id="107" name="Rounded Rectangle 106"/>
          <p:cNvSpPr/>
          <p:nvPr/>
        </p:nvSpPr>
        <p:spPr bwMode="auto">
          <a:xfrm>
            <a:off x="3187829" y="2452300"/>
            <a:ext cx="314270" cy="337542"/>
          </a:xfrm>
          <a:prstGeom prst="roundRect">
            <a:avLst/>
          </a:prstGeom>
          <a:solidFill>
            <a:schemeClr val="tx1">
              <a:lumMod val="90000"/>
              <a:lumOff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3</a:t>
            </a:r>
            <a:endParaRPr lang="en-US" sz="1400" dirty="0" smtClean="0">
              <a:solidFill>
                <a:schemeClr val="tx2"/>
              </a:solidFill>
            </a:endParaRPr>
          </a:p>
        </p:txBody>
      </p:sp>
      <p:sp>
        <p:nvSpPr>
          <p:cNvPr id="112" name="Rounded Rectangle 111"/>
          <p:cNvSpPr/>
          <p:nvPr/>
        </p:nvSpPr>
        <p:spPr bwMode="auto">
          <a:xfrm>
            <a:off x="3194788" y="2909500"/>
            <a:ext cx="304800" cy="304800"/>
          </a:xfrm>
          <a:prstGeom prst="roundRect">
            <a:avLst/>
          </a:prstGeom>
          <a:solidFill>
            <a:srgbClr val="C00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2</a:t>
            </a:r>
            <a:endParaRPr kumimoji="0" lang="en-US" sz="1400" i="0" u="none" strike="noStrike" cap="none" normalizeH="0" baseline="0" dirty="0" smtClean="0">
              <a:ln>
                <a:noFill/>
              </a:ln>
              <a:solidFill>
                <a:schemeClr val="tx2"/>
              </a:solidFill>
              <a:effectLst/>
              <a:latin typeface="Arial" charset="0"/>
            </a:endParaRPr>
          </a:p>
        </p:txBody>
      </p:sp>
      <p:sp>
        <p:nvSpPr>
          <p:cNvPr id="113" name="Rounded Rectangle 112"/>
          <p:cNvSpPr/>
          <p:nvPr/>
        </p:nvSpPr>
        <p:spPr bwMode="auto">
          <a:xfrm>
            <a:off x="3187829" y="33667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4</a:t>
            </a:r>
            <a:endParaRPr kumimoji="0" lang="en-US" sz="1400" i="0" u="none" strike="noStrike" cap="none" normalizeH="0" baseline="0" dirty="0" smtClean="0">
              <a:ln>
                <a:noFill/>
              </a:ln>
              <a:solidFill>
                <a:schemeClr val="tx2"/>
              </a:solidFill>
              <a:effectLst/>
              <a:latin typeface="Arial" charset="0"/>
            </a:endParaRPr>
          </a:p>
        </p:txBody>
      </p:sp>
      <p:sp>
        <p:nvSpPr>
          <p:cNvPr id="114" name="Rounded Rectangle 113"/>
          <p:cNvSpPr/>
          <p:nvPr/>
        </p:nvSpPr>
        <p:spPr bwMode="auto">
          <a:xfrm>
            <a:off x="3187829" y="38239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7</a:t>
            </a:r>
            <a:endParaRPr kumimoji="0" lang="en-US" sz="1400" i="0" u="none" strike="noStrike" cap="none" normalizeH="0" baseline="0" dirty="0" smtClean="0">
              <a:ln>
                <a:noFill/>
              </a:ln>
              <a:solidFill>
                <a:schemeClr val="tx2"/>
              </a:solidFill>
              <a:effectLst/>
              <a:latin typeface="Arial" charset="0"/>
            </a:endParaRPr>
          </a:p>
        </p:txBody>
      </p:sp>
      <p:sp>
        <p:nvSpPr>
          <p:cNvPr id="117" name="Rounded Rectangle 116"/>
          <p:cNvSpPr/>
          <p:nvPr/>
        </p:nvSpPr>
        <p:spPr bwMode="auto">
          <a:xfrm>
            <a:off x="3876730" y="1962358"/>
            <a:ext cx="314270" cy="337542"/>
          </a:xfrm>
          <a:prstGeom prst="round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400" dirty="0" smtClean="0">
                <a:solidFill>
                  <a:schemeClr val="bg1">
                    <a:lumMod val="10000"/>
                  </a:schemeClr>
                </a:solidFill>
              </a:rPr>
              <a:t>1</a:t>
            </a:r>
            <a:endParaRPr lang="en-US" sz="1400" dirty="0" smtClean="0">
              <a:solidFill>
                <a:schemeClr val="bg1">
                  <a:lumMod val="10000"/>
                </a:schemeClr>
              </a:solidFill>
            </a:endParaRPr>
          </a:p>
        </p:txBody>
      </p:sp>
      <p:sp>
        <p:nvSpPr>
          <p:cNvPr id="119" name="Rounded Rectangle 118"/>
          <p:cNvSpPr/>
          <p:nvPr/>
        </p:nvSpPr>
        <p:spPr bwMode="auto">
          <a:xfrm>
            <a:off x="3873629" y="2452300"/>
            <a:ext cx="314270" cy="337542"/>
          </a:xfrm>
          <a:prstGeom prst="roundRect">
            <a:avLst/>
          </a:prstGeom>
          <a:solidFill>
            <a:schemeClr val="tx1">
              <a:lumMod val="90000"/>
              <a:lumOff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400" dirty="0" smtClean="0">
                <a:solidFill>
                  <a:schemeClr val="tx2"/>
                </a:solidFill>
              </a:rPr>
              <a:t>2</a:t>
            </a:r>
            <a:endParaRPr lang="en-US" sz="1400" dirty="0" smtClean="0">
              <a:solidFill>
                <a:schemeClr val="tx2"/>
              </a:solidFill>
            </a:endParaRPr>
          </a:p>
        </p:txBody>
      </p:sp>
      <p:sp>
        <p:nvSpPr>
          <p:cNvPr id="120" name="Rounded Rectangle 119"/>
          <p:cNvSpPr/>
          <p:nvPr/>
        </p:nvSpPr>
        <p:spPr bwMode="auto">
          <a:xfrm>
            <a:off x="3880588" y="2909500"/>
            <a:ext cx="304800" cy="304800"/>
          </a:xfrm>
          <a:prstGeom prst="roundRect">
            <a:avLst/>
          </a:prstGeom>
          <a:solidFill>
            <a:srgbClr val="C00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3</a:t>
            </a:r>
            <a:endParaRPr kumimoji="0" lang="en-US" sz="1400" i="0" u="none" strike="noStrike" cap="none" normalizeH="0" baseline="0" dirty="0" smtClean="0">
              <a:ln>
                <a:noFill/>
              </a:ln>
              <a:solidFill>
                <a:schemeClr val="tx2"/>
              </a:solidFill>
              <a:effectLst/>
              <a:latin typeface="Arial" charset="0"/>
            </a:endParaRPr>
          </a:p>
        </p:txBody>
      </p:sp>
      <p:sp>
        <p:nvSpPr>
          <p:cNvPr id="121" name="Rounded Rectangle 120"/>
          <p:cNvSpPr/>
          <p:nvPr/>
        </p:nvSpPr>
        <p:spPr bwMode="auto">
          <a:xfrm>
            <a:off x="3873629" y="38239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7</a:t>
            </a:r>
            <a:endParaRPr kumimoji="0" lang="en-US" sz="1400" i="0" u="none" strike="noStrike" cap="none" normalizeH="0" baseline="0" dirty="0" smtClean="0">
              <a:ln>
                <a:noFill/>
              </a:ln>
              <a:solidFill>
                <a:schemeClr val="tx2"/>
              </a:solidFill>
              <a:effectLst/>
              <a:latin typeface="Arial" charset="0"/>
            </a:endParaRPr>
          </a:p>
        </p:txBody>
      </p:sp>
      <p:sp>
        <p:nvSpPr>
          <p:cNvPr id="122" name="Rounded Rectangle 121"/>
          <p:cNvSpPr/>
          <p:nvPr/>
        </p:nvSpPr>
        <p:spPr bwMode="auto">
          <a:xfrm>
            <a:off x="3873629" y="33667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6</a:t>
            </a:r>
            <a:endParaRPr kumimoji="0" lang="en-US" sz="1400" i="0" u="none" strike="noStrike" cap="none" normalizeH="0" baseline="0" dirty="0" smtClean="0">
              <a:ln>
                <a:noFill/>
              </a:ln>
              <a:solidFill>
                <a:schemeClr val="tx2"/>
              </a:solidFill>
              <a:effectLst/>
              <a:latin typeface="Arial" charset="0"/>
            </a:endParaRPr>
          </a:p>
        </p:txBody>
      </p:sp>
      <p:sp>
        <p:nvSpPr>
          <p:cNvPr id="127" name="Rounded Rectangle 126"/>
          <p:cNvSpPr/>
          <p:nvPr/>
        </p:nvSpPr>
        <p:spPr bwMode="auto">
          <a:xfrm>
            <a:off x="5095930" y="1962358"/>
            <a:ext cx="314270" cy="337542"/>
          </a:xfrm>
          <a:prstGeom prst="round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400" dirty="0" smtClean="0">
                <a:solidFill>
                  <a:schemeClr val="bg1">
                    <a:lumMod val="10000"/>
                  </a:schemeClr>
                </a:solidFill>
              </a:rPr>
              <a:t>1</a:t>
            </a:r>
            <a:endParaRPr lang="en-US" sz="1400" dirty="0" smtClean="0">
              <a:solidFill>
                <a:schemeClr val="bg1">
                  <a:lumMod val="10000"/>
                </a:schemeClr>
              </a:solidFill>
            </a:endParaRPr>
          </a:p>
        </p:txBody>
      </p:sp>
      <p:sp>
        <p:nvSpPr>
          <p:cNvPr id="129" name="Rounded Rectangle 128"/>
          <p:cNvSpPr/>
          <p:nvPr/>
        </p:nvSpPr>
        <p:spPr bwMode="auto">
          <a:xfrm>
            <a:off x="5092829" y="2452300"/>
            <a:ext cx="314270" cy="337542"/>
          </a:xfrm>
          <a:prstGeom prst="roundRect">
            <a:avLst/>
          </a:prstGeom>
          <a:solidFill>
            <a:schemeClr val="tx1">
              <a:lumMod val="90000"/>
              <a:lumOff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3</a:t>
            </a:r>
            <a:endParaRPr lang="en-US" sz="1400" dirty="0" smtClean="0">
              <a:solidFill>
                <a:schemeClr val="tx2"/>
              </a:solidFill>
            </a:endParaRPr>
          </a:p>
        </p:txBody>
      </p:sp>
      <p:sp>
        <p:nvSpPr>
          <p:cNvPr id="130" name="Rounded Rectangle 129"/>
          <p:cNvSpPr/>
          <p:nvPr/>
        </p:nvSpPr>
        <p:spPr bwMode="auto">
          <a:xfrm>
            <a:off x="5099788" y="29095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4</a:t>
            </a:r>
            <a:endParaRPr kumimoji="0" lang="en-US" sz="1400" i="0" u="none" strike="noStrike" cap="none" normalizeH="0" baseline="0" dirty="0" smtClean="0">
              <a:ln>
                <a:noFill/>
              </a:ln>
              <a:solidFill>
                <a:schemeClr val="tx2"/>
              </a:solidFill>
              <a:effectLst/>
              <a:latin typeface="Arial" charset="0"/>
            </a:endParaRPr>
          </a:p>
        </p:txBody>
      </p:sp>
      <p:sp>
        <p:nvSpPr>
          <p:cNvPr id="131" name="Rounded Rectangle 130"/>
          <p:cNvSpPr/>
          <p:nvPr/>
        </p:nvSpPr>
        <p:spPr bwMode="auto">
          <a:xfrm>
            <a:off x="5092829" y="38239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7</a:t>
            </a:r>
            <a:endParaRPr kumimoji="0" lang="en-US" sz="1400" i="0" u="none" strike="noStrike" cap="none" normalizeH="0" baseline="0" dirty="0" smtClean="0">
              <a:ln>
                <a:noFill/>
              </a:ln>
              <a:solidFill>
                <a:schemeClr val="tx2"/>
              </a:solidFill>
              <a:effectLst/>
              <a:latin typeface="Arial" charset="0"/>
            </a:endParaRPr>
          </a:p>
        </p:txBody>
      </p:sp>
      <p:sp>
        <p:nvSpPr>
          <p:cNvPr id="132" name="Rounded Rectangle 131"/>
          <p:cNvSpPr/>
          <p:nvPr/>
        </p:nvSpPr>
        <p:spPr bwMode="auto">
          <a:xfrm>
            <a:off x="5092829" y="3366700"/>
            <a:ext cx="304800" cy="304800"/>
          </a:xfrm>
          <a:prstGeom prst="roundRect">
            <a:avLst/>
          </a:prstGeom>
          <a:solidFill>
            <a:schemeClr val="tx1">
              <a:lumMod val="90000"/>
              <a:lumOff val="10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2</a:t>
            </a:r>
            <a:endParaRPr kumimoji="0" lang="en-US" sz="1400" i="0" u="none" strike="noStrike" cap="none" normalizeH="0" baseline="0" dirty="0" smtClean="0">
              <a:ln>
                <a:noFill/>
              </a:ln>
              <a:solidFill>
                <a:schemeClr val="tx2"/>
              </a:solidFill>
              <a:effectLst/>
              <a:latin typeface="Arial" charset="0"/>
            </a:endParaRPr>
          </a:p>
        </p:txBody>
      </p:sp>
      <p:sp>
        <p:nvSpPr>
          <p:cNvPr id="135" name="Rounded Rectangle 134"/>
          <p:cNvSpPr/>
          <p:nvPr/>
        </p:nvSpPr>
        <p:spPr bwMode="auto">
          <a:xfrm>
            <a:off x="6467530" y="1962358"/>
            <a:ext cx="314270" cy="337542"/>
          </a:xfrm>
          <a:prstGeom prst="round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bg1">
                    <a:lumMod val="10000"/>
                  </a:schemeClr>
                </a:solidFill>
              </a:rPr>
              <a:t>1</a:t>
            </a:r>
            <a:endParaRPr lang="en-US" sz="1400" dirty="0" smtClean="0">
              <a:solidFill>
                <a:schemeClr val="bg1">
                  <a:lumMod val="10000"/>
                </a:schemeClr>
              </a:solidFill>
            </a:endParaRPr>
          </a:p>
        </p:txBody>
      </p:sp>
      <p:sp>
        <p:nvSpPr>
          <p:cNvPr id="137" name="Rounded Rectangle 136"/>
          <p:cNvSpPr/>
          <p:nvPr/>
        </p:nvSpPr>
        <p:spPr bwMode="auto">
          <a:xfrm>
            <a:off x="6464429" y="2452300"/>
            <a:ext cx="314270" cy="337542"/>
          </a:xfrm>
          <a:prstGeom prst="roundRect">
            <a:avLst/>
          </a:prstGeom>
          <a:solidFill>
            <a:schemeClr val="tx1">
              <a:lumMod val="90000"/>
              <a:lumOff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400" dirty="0" smtClean="0">
                <a:solidFill>
                  <a:schemeClr val="tx2"/>
                </a:solidFill>
              </a:rPr>
              <a:t>3</a:t>
            </a:r>
            <a:endParaRPr lang="en-US" sz="1400" dirty="0" smtClean="0">
              <a:solidFill>
                <a:schemeClr val="tx2"/>
              </a:solidFill>
            </a:endParaRPr>
          </a:p>
        </p:txBody>
      </p:sp>
      <p:sp>
        <p:nvSpPr>
          <p:cNvPr id="138" name="Rounded Rectangle 137"/>
          <p:cNvSpPr/>
          <p:nvPr/>
        </p:nvSpPr>
        <p:spPr bwMode="auto">
          <a:xfrm>
            <a:off x="6471388" y="29095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4</a:t>
            </a:r>
            <a:endParaRPr kumimoji="0" lang="en-US" sz="1400" i="0" u="none" strike="noStrike" cap="none" normalizeH="0" baseline="0" dirty="0" smtClean="0">
              <a:ln>
                <a:noFill/>
              </a:ln>
              <a:solidFill>
                <a:schemeClr val="tx2"/>
              </a:solidFill>
              <a:effectLst/>
              <a:latin typeface="Arial" charset="0"/>
            </a:endParaRPr>
          </a:p>
        </p:txBody>
      </p:sp>
      <p:sp>
        <p:nvSpPr>
          <p:cNvPr id="139" name="Rounded Rectangle 138"/>
          <p:cNvSpPr/>
          <p:nvPr/>
        </p:nvSpPr>
        <p:spPr bwMode="auto">
          <a:xfrm>
            <a:off x="6464429" y="38239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7</a:t>
            </a:r>
            <a:endParaRPr kumimoji="0" lang="en-US" sz="1400" i="0" u="none" strike="noStrike" cap="none" normalizeH="0" baseline="0" dirty="0" smtClean="0">
              <a:ln>
                <a:noFill/>
              </a:ln>
              <a:solidFill>
                <a:schemeClr val="tx2"/>
              </a:solidFill>
              <a:effectLst/>
              <a:latin typeface="Arial" charset="0"/>
            </a:endParaRPr>
          </a:p>
        </p:txBody>
      </p:sp>
      <p:sp>
        <p:nvSpPr>
          <p:cNvPr id="140" name="Rounded Rectangle 139"/>
          <p:cNvSpPr/>
          <p:nvPr/>
        </p:nvSpPr>
        <p:spPr bwMode="auto">
          <a:xfrm>
            <a:off x="6464429" y="3366700"/>
            <a:ext cx="304800" cy="304800"/>
          </a:xfrm>
          <a:prstGeom prst="roundRect">
            <a:avLst/>
          </a:prstGeom>
          <a:solidFill>
            <a:schemeClr val="tx1">
              <a:lumMod val="90000"/>
              <a:lumOff val="10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2</a:t>
            </a:r>
            <a:endParaRPr kumimoji="0" lang="en-US" sz="1400" i="0" u="none" strike="noStrike" cap="none" normalizeH="0" baseline="0" dirty="0" smtClean="0">
              <a:ln>
                <a:noFill/>
              </a:ln>
              <a:solidFill>
                <a:schemeClr val="tx2"/>
              </a:solidFill>
              <a:effectLst/>
              <a:latin typeface="Arial" charset="0"/>
            </a:endParaRPr>
          </a:p>
        </p:txBody>
      </p:sp>
      <p:sp>
        <p:nvSpPr>
          <p:cNvPr id="143" name="Rounded Rectangle 142"/>
          <p:cNvSpPr/>
          <p:nvPr/>
        </p:nvSpPr>
        <p:spPr bwMode="auto">
          <a:xfrm>
            <a:off x="7839130" y="1962358"/>
            <a:ext cx="314270" cy="337542"/>
          </a:xfrm>
          <a:prstGeom prst="round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400" dirty="0" smtClean="0">
                <a:solidFill>
                  <a:schemeClr val="bg1">
                    <a:lumMod val="10000"/>
                  </a:schemeClr>
                </a:solidFill>
              </a:rPr>
              <a:t>1</a:t>
            </a:r>
            <a:endParaRPr lang="en-US" sz="1400" dirty="0" smtClean="0">
              <a:solidFill>
                <a:schemeClr val="bg1">
                  <a:lumMod val="10000"/>
                </a:schemeClr>
              </a:solidFill>
            </a:endParaRPr>
          </a:p>
        </p:txBody>
      </p:sp>
      <p:sp>
        <p:nvSpPr>
          <p:cNvPr id="145" name="Rounded Rectangle 144"/>
          <p:cNvSpPr/>
          <p:nvPr/>
        </p:nvSpPr>
        <p:spPr bwMode="auto">
          <a:xfrm>
            <a:off x="7836029" y="2452300"/>
            <a:ext cx="314270" cy="337542"/>
          </a:xfrm>
          <a:prstGeom prst="roundRect">
            <a:avLst/>
          </a:prstGeom>
          <a:solidFill>
            <a:srgbClr val="C0C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4</a:t>
            </a:r>
            <a:endParaRPr lang="en-US" sz="1400" dirty="0" smtClean="0">
              <a:solidFill>
                <a:schemeClr val="tx2"/>
              </a:solidFill>
            </a:endParaRPr>
          </a:p>
        </p:txBody>
      </p:sp>
      <p:sp>
        <p:nvSpPr>
          <p:cNvPr id="146" name="Rounded Rectangle 145"/>
          <p:cNvSpPr/>
          <p:nvPr/>
        </p:nvSpPr>
        <p:spPr bwMode="auto">
          <a:xfrm>
            <a:off x="7842988" y="2909500"/>
            <a:ext cx="304800" cy="304800"/>
          </a:xfrm>
          <a:prstGeom prst="roundRect">
            <a:avLst/>
          </a:prstGeom>
          <a:solidFill>
            <a:srgbClr val="C00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3</a:t>
            </a:r>
            <a:endParaRPr kumimoji="0" lang="en-US" sz="1400" i="0" u="none" strike="noStrike" cap="none" normalizeH="0" baseline="0" dirty="0" smtClean="0">
              <a:ln>
                <a:noFill/>
              </a:ln>
              <a:solidFill>
                <a:schemeClr val="tx2"/>
              </a:solidFill>
              <a:effectLst/>
              <a:latin typeface="Arial" charset="0"/>
            </a:endParaRPr>
          </a:p>
        </p:txBody>
      </p:sp>
      <p:sp>
        <p:nvSpPr>
          <p:cNvPr id="147" name="Rounded Rectangle 146"/>
          <p:cNvSpPr/>
          <p:nvPr/>
        </p:nvSpPr>
        <p:spPr bwMode="auto">
          <a:xfrm>
            <a:off x="7836029" y="38239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7</a:t>
            </a:r>
            <a:endParaRPr kumimoji="0" lang="en-US" sz="1400" i="0" u="none" strike="noStrike" cap="none" normalizeH="0" baseline="0" dirty="0" smtClean="0">
              <a:ln>
                <a:noFill/>
              </a:ln>
              <a:solidFill>
                <a:schemeClr val="tx2"/>
              </a:solidFill>
              <a:effectLst/>
              <a:latin typeface="Arial" charset="0"/>
            </a:endParaRPr>
          </a:p>
        </p:txBody>
      </p:sp>
      <p:sp>
        <p:nvSpPr>
          <p:cNvPr id="148" name="Rounded Rectangle 147"/>
          <p:cNvSpPr/>
          <p:nvPr/>
        </p:nvSpPr>
        <p:spPr bwMode="auto">
          <a:xfrm>
            <a:off x="7836029" y="3366700"/>
            <a:ext cx="304800" cy="304800"/>
          </a:xfrm>
          <a:prstGeom prst="roundRect">
            <a:avLst/>
          </a:prstGeom>
          <a:solidFill>
            <a:schemeClr val="tx1">
              <a:lumMod val="90000"/>
              <a:lumOff val="10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2</a:t>
            </a:r>
            <a:endParaRPr kumimoji="0" lang="en-US" sz="1400" i="0" u="none" strike="noStrike" cap="none" normalizeH="0" baseline="0" dirty="0" smtClean="0">
              <a:ln>
                <a:noFill/>
              </a:ln>
              <a:solidFill>
                <a:schemeClr val="tx2"/>
              </a:solidFill>
              <a:effectLst/>
              <a:latin typeface="Arial" charset="0"/>
            </a:endParaRPr>
          </a:p>
        </p:txBody>
      </p:sp>
      <p:sp>
        <p:nvSpPr>
          <p:cNvPr id="151" name="Rectangle 150"/>
          <p:cNvSpPr/>
          <p:nvPr/>
        </p:nvSpPr>
        <p:spPr>
          <a:xfrm>
            <a:off x="3276600" y="1219200"/>
            <a:ext cx="813043" cy="369332"/>
          </a:xfrm>
          <a:prstGeom prst="rect">
            <a:avLst/>
          </a:prstGeom>
          <a:noFill/>
        </p:spPr>
        <p:txBody>
          <a:bodyPr wrap="none">
            <a:spAutoFit/>
          </a:bodyPr>
          <a:lstStyle/>
          <a:p>
            <a:r>
              <a:rPr lang="es-ES_tradnl" dirty="0" smtClean="0">
                <a:solidFill>
                  <a:srgbClr val="000000"/>
                </a:solidFill>
              </a:rPr>
              <a:t>Utiliza</a:t>
            </a:r>
            <a:endParaRPr lang="en-US" dirty="0" smtClean="0">
              <a:solidFill>
                <a:srgbClr val="000000"/>
              </a:solidFill>
            </a:endParaRPr>
          </a:p>
        </p:txBody>
      </p:sp>
      <p:sp>
        <p:nvSpPr>
          <p:cNvPr id="152" name="Rectangle 151"/>
          <p:cNvSpPr/>
          <p:nvPr/>
        </p:nvSpPr>
        <p:spPr>
          <a:xfrm>
            <a:off x="4672613" y="1230868"/>
            <a:ext cx="889987" cy="369332"/>
          </a:xfrm>
          <a:prstGeom prst="rect">
            <a:avLst/>
          </a:prstGeom>
          <a:noFill/>
        </p:spPr>
        <p:txBody>
          <a:bodyPr wrap="none">
            <a:spAutoFit/>
          </a:bodyPr>
          <a:lstStyle/>
          <a:p>
            <a:r>
              <a:rPr lang="es-ES_tradnl" dirty="0" smtClean="0">
                <a:solidFill>
                  <a:srgbClr val="000000"/>
                </a:solidFill>
              </a:rPr>
              <a:t>Evalúa</a:t>
            </a:r>
            <a:endParaRPr lang="en-US" dirty="0" smtClean="0">
              <a:solidFill>
                <a:srgbClr val="000000"/>
              </a:solidFill>
            </a:endParaRPr>
          </a:p>
        </p:txBody>
      </p:sp>
      <p:sp>
        <p:nvSpPr>
          <p:cNvPr id="153" name="Rectangle 152"/>
          <p:cNvSpPr/>
          <p:nvPr/>
        </p:nvSpPr>
        <p:spPr>
          <a:xfrm>
            <a:off x="5963548" y="1219200"/>
            <a:ext cx="1364476" cy="369332"/>
          </a:xfrm>
          <a:prstGeom prst="rect">
            <a:avLst/>
          </a:prstGeom>
          <a:noFill/>
        </p:spPr>
        <p:txBody>
          <a:bodyPr wrap="none">
            <a:spAutoFit/>
          </a:bodyPr>
          <a:lstStyle/>
          <a:p>
            <a:r>
              <a:rPr lang="es-ES_tradnl" dirty="0" smtClean="0">
                <a:solidFill>
                  <a:srgbClr val="000000"/>
                </a:solidFill>
              </a:rPr>
              <a:t>No interesa</a:t>
            </a:r>
            <a:endParaRPr lang="en-US" dirty="0" smtClean="0">
              <a:solidFill>
                <a:srgbClr val="000000"/>
              </a:solidFill>
            </a:endParaRPr>
          </a:p>
        </p:txBody>
      </p:sp>
      <p:sp>
        <p:nvSpPr>
          <p:cNvPr id="154" name="Rectangle 153"/>
          <p:cNvSpPr/>
          <p:nvPr/>
        </p:nvSpPr>
        <p:spPr>
          <a:xfrm>
            <a:off x="7398524" y="1219200"/>
            <a:ext cx="1287532" cy="369332"/>
          </a:xfrm>
          <a:prstGeom prst="rect">
            <a:avLst/>
          </a:prstGeom>
          <a:noFill/>
        </p:spPr>
        <p:txBody>
          <a:bodyPr wrap="none">
            <a:spAutoFit/>
          </a:bodyPr>
          <a:lstStyle/>
          <a:p>
            <a:r>
              <a:rPr lang="es-ES_tradnl" dirty="0" smtClean="0">
                <a:solidFill>
                  <a:srgbClr val="000000"/>
                </a:solidFill>
              </a:rPr>
              <a:t>No conoce</a:t>
            </a:r>
            <a:endParaRPr lang="en-US" dirty="0" smtClean="0">
              <a:solidFill>
                <a:srgbClr val="000000"/>
              </a:solidFill>
            </a:endParaRPr>
          </a:p>
        </p:txBody>
      </p:sp>
      <p:sp>
        <p:nvSpPr>
          <p:cNvPr id="155" name="Rectangle 154"/>
          <p:cNvSpPr/>
          <p:nvPr/>
        </p:nvSpPr>
        <p:spPr bwMode="auto">
          <a:xfrm>
            <a:off x="3124200" y="1143000"/>
            <a:ext cx="1371600" cy="50292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56" name="Rectangle 155"/>
          <p:cNvSpPr/>
          <p:nvPr/>
        </p:nvSpPr>
        <p:spPr bwMode="auto">
          <a:xfrm>
            <a:off x="2971800" y="1066800"/>
            <a:ext cx="1371600" cy="5029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57" name="Rectangle 156"/>
          <p:cNvSpPr/>
          <p:nvPr/>
        </p:nvSpPr>
        <p:spPr bwMode="auto">
          <a:xfrm>
            <a:off x="4495800" y="1066800"/>
            <a:ext cx="1371600" cy="5029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58" name="Rectangle 157"/>
          <p:cNvSpPr/>
          <p:nvPr/>
        </p:nvSpPr>
        <p:spPr bwMode="auto">
          <a:xfrm>
            <a:off x="5943600" y="1066800"/>
            <a:ext cx="1371600" cy="5029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59" name="Rectangle 158"/>
          <p:cNvSpPr/>
          <p:nvPr/>
        </p:nvSpPr>
        <p:spPr bwMode="auto">
          <a:xfrm>
            <a:off x="7391400" y="1066800"/>
            <a:ext cx="1371600" cy="5029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67" name="TextBox 66"/>
          <p:cNvSpPr txBox="1"/>
          <p:nvPr/>
        </p:nvSpPr>
        <p:spPr>
          <a:xfrm>
            <a:off x="501881" y="4295001"/>
            <a:ext cx="2241319" cy="276999"/>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s-ES_tradnl" sz="1200" b="1" dirty="0" smtClean="0">
                <a:solidFill>
                  <a:schemeClr val="bg2"/>
                </a:solidFill>
              </a:rPr>
              <a:t>Coste del servicio</a:t>
            </a:r>
            <a:endParaRPr lang="en-US" sz="1200" b="1" dirty="0">
              <a:solidFill>
                <a:schemeClr val="bg2"/>
              </a:solidFill>
            </a:endParaRPr>
          </a:p>
        </p:txBody>
      </p:sp>
      <p:sp>
        <p:nvSpPr>
          <p:cNvPr id="68" name="Rectangle 67"/>
          <p:cNvSpPr/>
          <p:nvPr/>
        </p:nvSpPr>
        <p:spPr bwMode="auto">
          <a:xfrm>
            <a:off x="381000" y="41910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69" name="TextBox 68"/>
          <p:cNvSpPr txBox="1"/>
          <p:nvPr/>
        </p:nvSpPr>
        <p:spPr>
          <a:xfrm>
            <a:off x="501881" y="4752201"/>
            <a:ext cx="2241319" cy="276999"/>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s-ES_tradnl" sz="1200" b="1" dirty="0" smtClean="0">
                <a:solidFill>
                  <a:schemeClr val="bg2"/>
                </a:solidFill>
              </a:rPr>
              <a:t>Externalizar todo el proceso</a:t>
            </a:r>
            <a:endParaRPr lang="en-US" sz="1200" b="1" dirty="0">
              <a:solidFill>
                <a:schemeClr val="bg2"/>
              </a:solidFill>
            </a:endParaRPr>
          </a:p>
        </p:txBody>
      </p:sp>
      <p:sp>
        <p:nvSpPr>
          <p:cNvPr id="70" name="TextBox 69"/>
          <p:cNvSpPr txBox="1"/>
          <p:nvPr/>
        </p:nvSpPr>
        <p:spPr>
          <a:xfrm>
            <a:off x="501881" y="5181600"/>
            <a:ext cx="2241319" cy="276999"/>
          </a:xfrm>
          <a:prstGeom prst="rect">
            <a:avLst/>
          </a:prstGeom>
          <a:solidFill>
            <a:schemeClr val="tx1">
              <a:lumMod val="90000"/>
              <a:lumOff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s-ES_tradnl" sz="1200" b="1" dirty="0" smtClean="0">
                <a:solidFill>
                  <a:schemeClr val="tx2"/>
                </a:solidFill>
              </a:rPr>
              <a:t>Personalización</a:t>
            </a:r>
            <a:endParaRPr lang="en-US" sz="1200" b="1" dirty="0">
              <a:solidFill>
                <a:schemeClr val="tx2"/>
              </a:solidFill>
            </a:endParaRPr>
          </a:p>
        </p:txBody>
      </p:sp>
      <p:sp>
        <p:nvSpPr>
          <p:cNvPr id="71" name="Rectangle 70"/>
          <p:cNvSpPr/>
          <p:nvPr/>
        </p:nvSpPr>
        <p:spPr bwMode="auto">
          <a:xfrm>
            <a:off x="381000" y="46482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72" name="Rectangle 71"/>
          <p:cNvSpPr/>
          <p:nvPr/>
        </p:nvSpPr>
        <p:spPr bwMode="auto">
          <a:xfrm>
            <a:off x="381000" y="51054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73" name="Rounded Rectangle 72"/>
          <p:cNvSpPr/>
          <p:nvPr/>
        </p:nvSpPr>
        <p:spPr bwMode="auto">
          <a:xfrm>
            <a:off x="3200400" y="42672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5</a:t>
            </a:r>
            <a:endParaRPr kumimoji="0" lang="en-US" sz="1400" i="0" u="none" strike="noStrike" cap="none" normalizeH="0" baseline="0" dirty="0" smtClean="0">
              <a:ln>
                <a:noFill/>
              </a:ln>
              <a:solidFill>
                <a:schemeClr val="tx2"/>
              </a:solidFill>
              <a:effectLst/>
              <a:latin typeface="Arial" charset="0"/>
            </a:endParaRPr>
          </a:p>
        </p:txBody>
      </p:sp>
      <p:sp>
        <p:nvSpPr>
          <p:cNvPr id="74" name="Rounded Rectangle 73"/>
          <p:cNvSpPr/>
          <p:nvPr/>
        </p:nvSpPr>
        <p:spPr bwMode="auto">
          <a:xfrm>
            <a:off x="3193441" y="47244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8</a:t>
            </a:r>
            <a:endParaRPr kumimoji="0" lang="en-US" sz="1400" i="0" u="none" strike="noStrike" cap="none" normalizeH="0" baseline="0" dirty="0" smtClean="0">
              <a:ln>
                <a:noFill/>
              </a:ln>
              <a:solidFill>
                <a:schemeClr val="tx2"/>
              </a:solidFill>
              <a:effectLst/>
              <a:latin typeface="Arial" charset="0"/>
            </a:endParaRPr>
          </a:p>
        </p:txBody>
      </p:sp>
      <p:sp>
        <p:nvSpPr>
          <p:cNvPr id="75" name="Rounded Rectangle 74"/>
          <p:cNvSpPr/>
          <p:nvPr/>
        </p:nvSpPr>
        <p:spPr bwMode="auto">
          <a:xfrm>
            <a:off x="3193441" y="51816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9</a:t>
            </a:r>
            <a:endParaRPr kumimoji="0" lang="en-US" sz="1400" i="0" u="none" strike="noStrike" cap="none" normalizeH="0" baseline="0" dirty="0" smtClean="0">
              <a:ln>
                <a:noFill/>
              </a:ln>
              <a:solidFill>
                <a:schemeClr val="tx2"/>
              </a:solidFill>
              <a:effectLst/>
              <a:latin typeface="Arial" charset="0"/>
            </a:endParaRPr>
          </a:p>
        </p:txBody>
      </p:sp>
      <p:sp>
        <p:nvSpPr>
          <p:cNvPr id="76" name="Rounded Rectangle 75"/>
          <p:cNvSpPr/>
          <p:nvPr/>
        </p:nvSpPr>
        <p:spPr bwMode="auto">
          <a:xfrm>
            <a:off x="3886200" y="42672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5</a:t>
            </a:r>
            <a:endParaRPr kumimoji="0" lang="en-US" sz="1400" i="0" u="none" strike="noStrike" cap="none" normalizeH="0" baseline="0" dirty="0" smtClean="0">
              <a:ln>
                <a:noFill/>
              </a:ln>
              <a:solidFill>
                <a:schemeClr val="tx2"/>
              </a:solidFill>
              <a:effectLst/>
              <a:latin typeface="Arial" charset="0"/>
            </a:endParaRPr>
          </a:p>
        </p:txBody>
      </p:sp>
      <p:sp>
        <p:nvSpPr>
          <p:cNvPr id="77" name="Rounded Rectangle 76"/>
          <p:cNvSpPr/>
          <p:nvPr/>
        </p:nvSpPr>
        <p:spPr bwMode="auto">
          <a:xfrm>
            <a:off x="3879241" y="51816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8</a:t>
            </a:r>
            <a:endParaRPr kumimoji="0" lang="en-US" sz="1400" i="0" u="none" strike="noStrike" cap="none" normalizeH="0" baseline="0" dirty="0" smtClean="0">
              <a:ln>
                <a:noFill/>
              </a:ln>
              <a:solidFill>
                <a:schemeClr val="tx2"/>
              </a:solidFill>
              <a:effectLst/>
              <a:latin typeface="Arial" charset="0"/>
            </a:endParaRPr>
          </a:p>
        </p:txBody>
      </p:sp>
      <p:sp>
        <p:nvSpPr>
          <p:cNvPr id="78" name="Rounded Rectangle 77"/>
          <p:cNvSpPr/>
          <p:nvPr/>
        </p:nvSpPr>
        <p:spPr bwMode="auto">
          <a:xfrm>
            <a:off x="3879241" y="47244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9</a:t>
            </a:r>
            <a:endParaRPr kumimoji="0" lang="en-US" sz="1400" i="0" u="none" strike="noStrike" cap="none" normalizeH="0" baseline="0" dirty="0" smtClean="0">
              <a:ln>
                <a:noFill/>
              </a:ln>
              <a:solidFill>
                <a:schemeClr val="tx2"/>
              </a:solidFill>
              <a:effectLst/>
              <a:latin typeface="Arial" charset="0"/>
            </a:endParaRPr>
          </a:p>
        </p:txBody>
      </p:sp>
      <p:sp>
        <p:nvSpPr>
          <p:cNvPr id="79" name="Rounded Rectangle 78"/>
          <p:cNvSpPr/>
          <p:nvPr/>
        </p:nvSpPr>
        <p:spPr bwMode="auto">
          <a:xfrm>
            <a:off x="5105400" y="42672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5</a:t>
            </a:r>
            <a:endParaRPr kumimoji="0" lang="en-US" sz="1400" i="0" u="none" strike="noStrike" cap="none" normalizeH="0" baseline="0" dirty="0" smtClean="0">
              <a:ln>
                <a:noFill/>
              </a:ln>
              <a:solidFill>
                <a:schemeClr val="tx2"/>
              </a:solidFill>
              <a:effectLst/>
              <a:latin typeface="Arial" charset="0"/>
            </a:endParaRPr>
          </a:p>
        </p:txBody>
      </p:sp>
      <p:sp>
        <p:nvSpPr>
          <p:cNvPr id="80" name="Rounded Rectangle 79"/>
          <p:cNvSpPr/>
          <p:nvPr/>
        </p:nvSpPr>
        <p:spPr bwMode="auto">
          <a:xfrm>
            <a:off x="5098441" y="51816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9</a:t>
            </a:r>
            <a:endParaRPr kumimoji="0" lang="en-US" sz="1400" i="0" u="none" strike="noStrike" cap="none" normalizeH="0" baseline="0" dirty="0" smtClean="0">
              <a:ln>
                <a:noFill/>
              </a:ln>
              <a:solidFill>
                <a:schemeClr val="tx2"/>
              </a:solidFill>
              <a:effectLst/>
              <a:latin typeface="Arial" charset="0"/>
            </a:endParaRPr>
          </a:p>
        </p:txBody>
      </p:sp>
      <p:sp>
        <p:nvSpPr>
          <p:cNvPr id="81" name="Rounded Rectangle 80"/>
          <p:cNvSpPr/>
          <p:nvPr/>
        </p:nvSpPr>
        <p:spPr bwMode="auto">
          <a:xfrm>
            <a:off x="5098441" y="47244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8</a:t>
            </a:r>
            <a:endParaRPr kumimoji="0" lang="en-US" sz="1400" i="0" u="none" strike="noStrike" cap="none" normalizeH="0" baseline="0" dirty="0" smtClean="0">
              <a:ln>
                <a:noFill/>
              </a:ln>
              <a:solidFill>
                <a:schemeClr val="tx2"/>
              </a:solidFill>
              <a:effectLst/>
              <a:latin typeface="Arial" charset="0"/>
            </a:endParaRPr>
          </a:p>
        </p:txBody>
      </p:sp>
      <p:sp>
        <p:nvSpPr>
          <p:cNvPr id="82" name="Rounded Rectangle 81"/>
          <p:cNvSpPr/>
          <p:nvPr/>
        </p:nvSpPr>
        <p:spPr bwMode="auto">
          <a:xfrm>
            <a:off x="6477000" y="42672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6</a:t>
            </a:r>
            <a:endParaRPr kumimoji="0" lang="en-US" sz="1400" i="0" u="none" strike="noStrike" cap="none" normalizeH="0" baseline="0" dirty="0" smtClean="0">
              <a:ln>
                <a:noFill/>
              </a:ln>
              <a:solidFill>
                <a:schemeClr val="tx2"/>
              </a:solidFill>
              <a:effectLst/>
              <a:latin typeface="Arial" charset="0"/>
            </a:endParaRPr>
          </a:p>
        </p:txBody>
      </p:sp>
      <p:sp>
        <p:nvSpPr>
          <p:cNvPr id="83" name="Rounded Rectangle 82"/>
          <p:cNvSpPr/>
          <p:nvPr/>
        </p:nvSpPr>
        <p:spPr bwMode="auto">
          <a:xfrm>
            <a:off x="6470041" y="51816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8</a:t>
            </a:r>
            <a:endParaRPr kumimoji="0" lang="en-US" sz="1400" i="0" u="none" strike="noStrike" cap="none" normalizeH="0" baseline="0" dirty="0" smtClean="0">
              <a:ln>
                <a:noFill/>
              </a:ln>
              <a:solidFill>
                <a:schemeClr val="tx2"/>
              </a:solidFill>
              <a:effectLst/>
              <a:latin typeface="Arial" charset="0"/>
            </a:endParaRPr>
          </a:p>
        </p:txBody>
      </p:sp>
      <p:sp>
        <p:nvSpPr>
          <p:cNvPr id="84" name="Rounded Rectangle 83"/>
          <p:cNvSpPr/>
          <p:nvPr/>
        </p:nvSpPr>
        <p:spPr bwMode="auto">
          <a:xfrm>
            <a:off x="6470041" y="47244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9</a:t>
            </a:r>
            <a:endParaRPr kumimoji="0" lang="en-US" sz="1400" i="0" u="none" strike="noStrike" cap="none" normalizeH="0" baseline="0" dirty="0" smtClean="0">
              <a:ln>
                <a:noFill/>
              </a:ln>
              <a:solidFill>
                <a:schemeClr val="tx2"/>
              </a:solidFill>
              <a:effectLst/>
              <a:latin typeface="Arial" charset="0"/>
            </a:endParaRPr>
          </a:p>
        </p:txBody>
      </p:sp>
      <p:sp>
        <p:nvSpPr>
          <p:cNvPr id="85" name="Rounded Rectangle 84"/>
          <p:cNvSpPr/>
          <p:nvPr/>
        </p:nvSpPr>
        <p:spPr bwMode="auto">
          <a:xfrm>
            <a:off x="7848600" y="42672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i="0" u="none" strike="noStrike" cap="none" normalizeH="0" baseline="0" dirty="0" smtClean="0">
                <a:ln>
                  <a:noFill/>
                </a:ln>
                <a:solidFill>
                  <a:schemeClr val="tx2"/>
                </a:solidFill>
                <a:effectLst/>
                <a:latin typeface="Arial" charset="0"/>
              </a:rPr>
              <a:t>8</a:t>
            </a:r>
            <a:endParaRPr kumimoji="0" lang="en-US" sz="1400" i="0" u="none" strike="noStrike" cap="none" normalizeH="0" baseline="0" dirty="0" smtClean="0">
              <a:ln>
                <a:noFill/>
              </a:ln>
              <a:solidFill>
                <a:schemeClr val="tx2"/>
              </a:solidFill>
              <a:effectLst/>
              <a:latin typeface="Arial" charset="0"/>
            </a:endParaRPr>
          </a:p>
        </p:txBody>
      </p:sp>
      <p:sp>
        <p:nvSpPr>
          <p:cNvPr id="86" name="Rounded Rectangle 85"/>
          <p:cNvSpPr/>
          <p:nvPr/>
        </p:nvSpPr>
        <p:spPr bwMode="auto">
          <a:xfrm>
            <a:off x="7841641" y="51816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9</a:t>
            </a:r>
            <a:endParaRPr kumimoji="0" lang="en-US" sz="1400" i="0" u="none" strike="noStrike" cap="none" normalizeH="0" baseline="0" dirty="0" smtClean="0">
              <a:ln>
                <a:noFill/>
              </a:ln>
              <a:solidFill>
                <a:schemeClr val="tx2"/>
              </a:solidFill>
              <a:effectLst/>
              <a:latin typeface="Arial" charset="0"/>
            </a:endParaRPr>
          </a:p>
        </p:txBody>
      </p:sp>
      <p:sp>
        <p:nvSpPr>
          <p:cNvPr id="87" name="Rounded Rectangle 86"/>
          <p:cNvSpPr/>
          <p:nvPr/>
        </p:nvSpPr>
        <p:spPr bwMode="auto">
          <a:xfrm>
            <a:off x="7841641" y="4724400"/>
            <a:ext cx="304800" cy="304800"/>
          </a:xfrm>
          <a:prstGeom prst="roundRect">
            <a:avLst/>
          </a:prstGeom>
          <a:solidFill>
            <a:srgbClr val="C0C0C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s-ES_tradnl" sz="1400" dirty="0" smtClean="0">
                <a:solidFill>
                  <a:schemeClr val="tx2"/>
                </a:solidFill>
              </a:rPr>
              <a:t>6</a:t>
            </a:r>
            <a:endParaRPr kumimoji="0" lang="en-US" sz="1400" i="0" u="none" strike="noStrike" cap="none" normalizeH="0" baseline="0" dirty="0" smtClean="0">
              <a:ln>
                <a:noFill/>
              </a:ln>
              <a:solidFill>
                <a:schemeClr val="tx2"/>
              </a:solidFill>
              <a:effectLst/>
              <a:latin typeface="Arial" charset="0"/>
            </a:endParaRPr>
          </a:p>
        </p:txBody>
      </p:sp>
      <p:sp>
        <p:nvSpPr>
          <p:cNvPr id="88" name="Text Box 26"/>
          <p:cNvSpPr txBox="1">
            <a:spLocks noChangeArrowheads="1"/>
          </p:cNvSpPr>
          <p:nvPr/>
        </p:nvSpPr>
        <p:spPr bwMode="auto">
          <a:xfrm>
            <a:off x="0" y="6583363"/>
            <a:ext cx="9144000" cy="276999"/>
          </a:xfrm>
          <a:prstGeom prst="rect">
            <a:avLst/>
          </a:prstGeom>
          <a:solidFill>
            <a:schemeClr val="bg2"/>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a:r>
              <a:rPr lang="es-ES" sz="1200" b="1" dirty="0" smtClean="0">
                <a:solidFill>
                  <a:schemeClr val="tx2"/>
                </a:solidFill>
              </a:rPr>
              <a:t>MC Cloud 2012</a:t>
            </a:r>
            <a:endParaRPr lang="en-GB" sz="1200" b="1" dirty="0">
              <a:solidFill>
                <a:schemeClr val="tx2"/>
              </a:solidFill>
            </a:endParaRPr>
          </a:p>
        </p:txBody>
      </p:sp>
      <p:pic>
        <p:nvPicPr>
          <p:cNvPr id="89" name="Picture 4" descr="http://t1.gstatic.com/images?q=tbn:ANd9GcRBsO7xJ-a81Xn1bRCmq4PWTOlvMh9IfkSlpPr_qEP0ORB5ctqi"/>
          <p:cNvPicPr>
            <a:picLocks noChangeAspect="1" noChangeArrowheads="1"/>
          </p:cNvPicPr>
          <p:nvPr/>
        </p:nvPicPr>
        <p:blipFill>
          <a:blip r:embed="rId3" cstate="print"/>
          <a:srcRect/>
          <a:stretch>
            <a:fillRect/>
          </a:stretch>
        </p:blipFill>
        <p:spPr bwMode="auto">
          <a:xfrm>
            <a:off x="3790950" y="1600200"/>
            <a:ext cx="285750" cy="285750"/>
          </a:xfrm>
          <a:prstGeom prst="rect">
            <a:avLst/>
          </a:prstGeom>
          <a:noFill/>
        </p:spPr>
      </p:pic>
      <p:pic>
        <p:nvPicPr>
          <p:cNvPr id="92" name="Picture 2" descr="http://t2.gstatic.com/images?q=tbn:ANd9GcQGNuUPYnJAcb_UkB1OIxWOIz4pUxnY8m_DYXPQ7SIpFbAjEduT"/>
          <p:cNvPicPr>
            <a:picLocks noChangeAspect="1" noChangeArrowheads="1"/>
          </p:cNvPicPr>
          <p:nvPr/>
        </p:nvPicPr>
        <p:blipFill>
          <a:blip r:embed="rId4" cstate="print"/>
          <a:srcRect/>
          <a:stretch>
            <a:fillRect/>
          </a:stretch>
        </p:blipFill>
        <p:spPr bwMode="auto">
          <a:xfrm>
            <a:off x="3124200" y="1524000"/>
            <a:ext cx="381000" cy="381000"/>
          </a:xfrm>
          <a:prstGeom prst="rect">
            <a:avLst/>
          </a:prstGeom>
          <a:noFill/>
        </p:spPr>
      </p:pic>
      <p:sp>
        <p:nvSpPr>
          <p:cNvPr id="93" name="Rounded Rectangular Callout 92"/>
          <p:cNvSpPr/>
          <p:nvPr/>
        </p:nvSpPr>
        <p:spPr bwMode="auto">
          <a:xfrm>
            <a:off x="3429000" y="0"/>
            <a:ext cx="3124200" cy="1295400"/>
          </a:xfrm>
          <a:prstGeom prst="wedgeRoundRectCallout">
            <a:avLst>
              <a:gd name="adj1" fmla="val -57032"/>
              <a:gd name="adj2" fmla="val 74710"/>
              <a:gd name="adj3" fmla="val 16667"/>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s-ES_tradnl" sz="1400" b="0" i="0" u="none" strike="noStrike" cap="none" normalizeH="0" baseline="0" dirty="0" smtClean="0">
                <a:ln>
                  <a:noFill/>
                </a:ln>
                <a:solidFill>
                  <a:schemeClr val="tx1">
                    <a:lumMod val="90000"/>
                    <a:lumOff val="10000"/>
                  </a:schemeClr>
                </a:solidFill>
                <a:effectLst/>
                <a:latin typeface="Arial" charset="0"/>
              </a:rPr>
              <a:t>Los principales criterios se mantienen,</a:t>
            </a:r>
            <a:r>
              <a:rPr kumimoji="0" lang="es-ES_tradnl" sz="1400" b="0" i="0" u="none" strike="noStrike" cap="none" normalizeH="0" dirty="0" smtClean="0">
                <a:ln>
                  <a:noFill/>
                </a:ln>
                <a:solidFill>
                  <a:schemeClr val="tx1">
                    <a:lumMod val="90000"/>
                    <a:lumOff val="10000"/>
                  </a:schemeClr>
                </a:solidFill>
                <a:effectLst/>
                <a:latin typeface="Arial" charset="0"/>
              </a:rPr>
              <a:t> existen pequeñas variaciones en criterios “menores” (Calidad y coste de servicio aumentan su peso)</a:t>
            </a:r>
            <a:r>
              <a:rPr kumimoji="0" lang="es-ES_tradnl" sz="1400" b="0" i="0" u="none" strike="noStrike" cap="none" normalizeH="0" baseline="0" dirty="0" smtClean="0">
                <a:ln>
                  <a:noFill/>
                </a:ln>
                <a:solidFill>
                  <a:schemeClr val="tx1">
                    <a:lumMod val="90000"/>
                    <a:lumOff val="10000"/>
                  </a:schemeClr>
                </a:solidFill>
                <a:effectLst/>
                <a:latin typeface="Arial" charset="0"/>
              </a:rPr>
              <a:t>. </a:t>
            </a:r>
            <a:endParaRPr kumimoji="0" lang="en-US" sz="1400" b="0" i="0" u="none" strike="noStrike" cap="none" normalizeH="0" baseline="0" dirty="0" smtClean="0">
              <a:ln>
                <a:noFill/>
              </a:ln>
              <a:solidFill>
                <a:schemeClr val="tx1">
                  <a:lumMod val="90000"/>
                  <a:lumOff val="10000"/>
                </a:schemeClr>
              </a:solidFill>
              <a:effectLst/>
              <a:latin typeface="Arial" charset="0"/>
            </a:endParaRPr>
          </a:p>
        </p:txBody>
      </p:sp>
      <p:sp>
        <p:nvSpPr>
          <p:cNvPr id="90" name="TextBox 89"/>
          <p:cNvSpPr txBox="1"/>
          <p:nvPr/>
        </p:nvSpPr>
        <p:spPr>
          <a:xfrm>
            <a:off x="468626" y="6261556"/>
            <a:ext cx="707245" cy="215444"/>
          </a:xfrm>
          <a:prstGeom prst="rect">
            <a:avLst/>
          </a:prstGeom>
          <a:solidFill>
            <a:schemeClr val="accent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800" dirty="0" smtClean="0">
                <a:solidFill>
                  <a:srgbClr val="000000"/>
                </a:solidFill>
              </a:rPr>
              <a:t>Riesgo       </a:t>
            </a:r>
            <a:endParaRPr lang="en-US" sz="800" dirty="0">
              <a:solidFill>
                <a:srgbClr val="000000"/>
              </a:solidFill>
            </a:endParaRPr>
          </a:p>
        </p:txBody>
      </p:sp>
      <p:sp>
        <p:nvSpPr>
          <p:cNvPr id="94" name="TextBox 93"/>
          <p:cNvSpPr txBox="1"/>
          <p:nvPr/>
        </p:nvSpPr>
        <p:spPr>
          <a:xfrm>
            <a:off x="1309287" y="6261556"/>
            <a:ext cx="562975" cy="215444"/>
          </a:xfrm>
          <a:prstGeom prst="rect">
            <a:avLst/>
          </a:prstGeom>
          <a:solidFill>
            <a:schemeClr val="bg1">
              <a:lumMod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800" dirty="0" smtClean="0">
                <a:solidFill>
                  <a:schemeClr val="tx2"/>
                </a:solidFill>
              </a:rPr>
              <a:t>Negocio</a:t>
            </a:r>
            <a:endParaRPr lang="en-US" sz="800" dirty="0">
              <a:solidFill>
                <a:schemeClr val="tx2"/>
              </a:solidFill>
            </a:endParaRPr>
          </a:p>
        </p:txBody>
      </p:sp>
      <p:sp>
        <p:nvSpPr>
          <p:cNvPr id="101" name="TextBox 100"/>
          <p:cNvSpPr txBox="1"/>
          <p:nvPr/>
        </p:nvSpPr>
        <p:spPr>
          <a:xfrm>
            <a:off x="1970045" y="6261556"/>
            <a:ext cx="792205" cy="215444"/>
          </a:xfrm>
          <a:prstGeom prst="rect">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800" dirty="0" smtClean="0">
                <a:solidFill>
                  <a:schemeClr val="tx2"/>
                </a:solidFill>
              </a:rPr>
              <a:t>Tecnológicos</a:t>
            </a:r>
            <a:endParaRPr lang="en-US" sz="800" dirty="0">
              <a:solidFill>
                <a:schemeClr val="tx2"/>
              </a:solidFill>
            </a:endParaRPr>
          </a:p>
        </p:txBody>
      </p:sp>
      <p:sp>
        <p:nvSpPr>
          <p:cNvPr id="102" name="TextBox 101"/>
          <p:cNvSpPr txBox="1"/>
          <p:nvPr/>
        </p:nvSpPr>
        <p:spPr>
          <a:xfrm>
            <a:off x="501881" y="5669073"/>
            <a:ext cx="2241319" cy="276999"/>
          </a:xfrm>
          <a:prstGeom prst="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s-ES_tradnl" sz="1200" b="1" dirty="0" smtClean="0">
                <a:solidFill>
                  <a:schemeClr val="tx2"/>
                </a:solidFill>
              </a:rPr>
              <a:t>Reversibilidad                        </a:t>
            </a:r>
            <a:endParaRPr lang="en-US" sz="1200" b="1" dirty="0" smtClean="0">
              <a:solidFill>
                <a:schemeClr val="tx2"/>
              </a:solidFill>
            </a:endParaRPr>
          </a:p>
        </p:txBody>
      </p:sp>
      <p:sp>
        <p:nvSpPr>
          <p:cNvPr id="103" name="Rectangle 102"/>
          <p:cNvSpPr/>
          <p:nvPr/>
        </p:nvSpPr>
        <p:spPr bwMode="auto">
          <a:xfrm>
            <a:off x="381000" y="5562600"/>
            <a:ext cx="8458200" cy="457200"/>
          </a:xfrm>
          <a:prstGeom prst="rect">
            <a:avLst/>
          </a:prstGeom>
          <a:noFill/>
          <a:ln w="9525" cap="flat" cmpd="sng" algn="ctr">
            <a:solidFill>
              <a:schemeClr val="bg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4" name="Rounded Rectangle 103"/>
          <p:cNvSpPr/>
          <p:nvPr/>
        </p:nvSpPr>
        <p:spPr bwMode="auto">
          <a:xfrm>
            <a:off x="3190930" y="5624900"/>
            <a:ext cx="314270" cy="337542"/>
          </a:xfrm>
          <a:prstGeom prst="roundRect">
            <a:avLst/>
          </a:prstGeom>
          <a:solidFill>
            <a:srgbClr val="C0C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6</a:t>
            </a:r>
            <a:endParaRPr lang="en-US" sz="1400" dirty="0" smtClean="0">
              <a:solidFill>
                <a:schemeClr val="tx2"/>
              </a:solidFill>
            </a:endParaRPr>
          </a:p>
        </p:txBody>
      </p:sp>
      <p:sp>
        <p:nvSpPr>
          <p:cNvPr id="108" name="Rounded Rectangle 107"/>
          <p:cNvSpPr/>
          <p:nvPr/>
        </p:nvSpPr>
        <p:spPr bwMode="auto">
          <a:xfrm>
            <a:off x="3876730" y="5624900"/>
            <a:ext cx="314270" cy="337542"/>
          </a:xfrm>
          <a:prstGeom prst="roundRect">
            <a:avLst/>
          </a:prstGeom>
          <a:solidFill>
            <a:srgbClr val="C0C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4</a:t>
            </a:r>
            <a:endParaRPr lang="en-US" sz="1400" dirty="0" smtClean="0">
              <a:solidFill>
                <a:schemeClr val="tx2"/>
              </a:solidFill>
            </a:endParaRPr>
          </a:p>
        </p:txBody>
      </p:sp>
      <p:sp>
        <p:nvSpPr>
          <p:cNvPr id="109" name="Rounded Rectangle 108"/>
          <p:cNvSpPr/>
          <p:nvPr/>
        </p:nvSpPr>
        <p:spPr bwMode="auto">
          <a:xfrm>
            <a:off x="5095930" y="5624900"/>
            <a:ext cx="314270" cy="337542"/>
          </a:xfrm>
          <a:prstGeom prst="roundRect">
            <a:avLst/>
          </a:prstGeom>
          <a:solidFill>
            <a:srgbClr val="C0C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6</a:t>
            </a:r>
            <a:endParaRPr lang="en-US" sz="1400" dirty="0" smtClean="0">
              <a:solidFill>
                <a:schemeClr val="tx2"/>
              </a:solidFill>
            </a:endParaRPr>
          </a:p>
        </p:txBody>
      </p:sp>
      <p:sp>
        <p:nvSpPr>
          <p:cNvPr id="110" name="Rounded Rectangle 109"/>
          <p:cNvSpPr/>
          <p:nvPr/>
        </p:nvSpPr>
        <p:spPr bwMode="auto">
          <a:xfrm>
            <a:off x="6467530" y="5624900"/>
            <a:ext cx="314270" cy="337542"/>
          </a:xfrm>
          <a:prstGeom prst="roundRect">
            <a:avLst/>
          </a:prstGeom>
          <a:solidFill>
            <a:srgbClr val="C0C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marL="0" marR="0" indent="0" defTabSz="914400" eaLnBrk="1" latinLnBrk="0" hangingPunct="1">
              <a:lnSpc>
                <a:spcPct val="100000"/>
              </a:lnSpc>
              <a:buClrTx/>
              <a:buSzTx/>
              <a:buFontTx/>
              <a:buNone/>
              <a:tabLst/>
            </a:pPr>
            <a:r>
              <a:rPr lang="es-ES_tradnl" sz="1400" dirty="0" smtClean="0">
                <a:solidFill>
                  <a:schemeClr val="tx2"/>
                </a:solidFill>
              </a:rPr>
              <a:t>5</a:t>
            </a:r>
            <a:endParaRPr lang="en-US" sz="1400" dirty="0" smtClean="0">
              <a:solidFill>
                <a:schemeClr val="tx2"/>
              </a:solidFill>
            </a:endParaRPr>
          </a:p>
        </p:txBody>
      </p:sp>
      <p:sp>
        <p:nvSpPr>
          <p:cNvPr id="111" name="Rounded Rectangle 110"/>
          <p:cNvSpPr/>
          <p:nvPr/>
        </p:nvSpPr>
        <p:spPr bwMode="auto">
          <a:xfrm>
            <a:off x="7839130" y="5624900"/>
            <a:ext cx="314270" cy="337542"/>
          </a:xfrm>
          <a:prstGeom prst="roundRect">
            <a:avLst/>
          </a:prstGeom>
          <a:solidFill>
            <a:srgbClr val="C0C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s-ES_tradnl" sz="1400" dirty="0" smtClean="0">
                <a:solidFill>
                  <a:schemeClr val="tx2"/>
                </a:solidFill>
              </a:rPr>
              <a:t>5</a:t>
            </a:r>
            <a:endParaRPr lang="en-US" sz="1400" dirty="0" smtClean="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5"/>
                                        </p:tgtEl>
                                        <p:attrNameLst>
                                          <p:attrName>style.visibility</p:attrName>
                                        </p:attrNameLst>
                                      </p:cBhvr>
                                      <p:to>
                                        <p:strVal val="visible"/>
                                      </p:to>
                                    </p:set>
                                    <p:animEffect transition="in" filter="fade">
                                      <p:cBhvr>
                                        <p:cTn id="7" dur="2000"/>
                                        <p:tgtEl>
                                          <p:spTgt spid="10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7"/>
                                        </p:tgtEl>
                                        <p:attrNameLst>
                                          <p:attrName>style.visibility</p:attrName>
                                        </p:attrNameLst>
                                      </p:cBhvr>
                                      <p:to>
                                        <p:strVal val="visible"/>
                                      </p:to>
                                    </p:set>
                                    <p:animEffect transition="in" filter="fade">
                                      <p:cBhvr>
                                        <p:cTn id="10" dur="2000"/>
                                        <p:tgtEl>
                                          <p:spTgt spid="1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7"/>
                                        </p:tgtEl>
                                        <p:attrNameLst>
                                          <p:attrName>style.visibility</p:attrName>
                                        </p:attrNameLst>
                                      </p:cBhvr>
                                      <p:to>
                                        <p:strVal val="visible"/>
                                      </p:to>
                                    </p:set>
                                    <p:animEffect transition="in" filter="fade">
                                      <p:cBhvr>
                                        <p:cTn id="13" dur="2000"/>
                                        <p:tgtEl>
                                          <p:spTgt spid="12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5"/>
                                        </p:tgtEl>
                                        <p:attrNameLst>
                                          <p:attrName>style.visibility</p:attrName>
                                        </p:attrNameLst>
                                      </p:cBhvr>
                                      <p:to>
                                        <p:strVal val="visible"/>
                                      </p:to>
                                    </p:set>
                                    <p:animEffect transition="in" filter="fade">
                                      <p:cBhvr>
                                        <p:cTn id="16" dur="2000"/>
                                        <p:tgtEl>
                                          <p:spTgt spid="135"/>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43"/>
                                        </p:tgtEl>
                                        <p:attrNameLst>
                                          <p:attrName>style.visibility</p:attrName>
                                        </p:attrNameLst>
                                      </p:cBhvr>
                                      <p:to>
                                        <p:strVal val="visible"/>
                                      </p:to>
                                    </p:set>
                                    <p:animEffect transition="in" filter="fade">
                                      <p:cBhvr>
                                        <p:cTn id="19" dur="2000"/>
                                        <p:tgtEl>
                                          <p:spTgt spid="14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7"/>
                                        </p:tgtEl>
                                        <p:attrNameLst>
                                          <p:attrName>style.visibility</p:attrName>
                                        </p:attrNameLst>
                                      </p:cBhvr>
                                      <p:to>
                                        <p:strVal val="visible"/>
                                      </p:to>
                                    </p:set>
                                    <p:animEffect transition="in" filter="fade">
                                      <p:cBhvr>
                                        <p:cTn id="22" dur="2000"/>
                                        <p:tgtEl>
                                          <p:spTgt spid="13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9"/>
                                        </p:tgtEl>
                                        <p:attrNameLst>
                                          <p:attrName>style.visibility</p:attrName>
                                        </p:attrNameLst>
                                      </p:cBhvr>
                                      <p:to>
                                        <p:strVal val="visible"/>
                                      </p:to>
                                    </p:set>
                                    <p:animEffect transition="in" filter="fade">
                                      <p:cBhvr>
                                        <p:cTn id="25" dur="2000"/>
                                        <p:tgtEl>
                                          <p:spTgt spid="129"/>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19"/>
                                        </p:tgtEl>
                                        <p:attrNameLst>
                                          <p:attrName>style.visibility</p:attrName>
                                        </p:attrNameLst>
                                      </p:cBhvr>
                                      <p:to>
                                        <p:strVal val="visible"/>
                                      </p:to>
                                    </p:set>
                                    <p:animEffect transition="in" filter="fade">
                                      <p:cBhvr>
                                        <p:cTn id="28" dur="2000"/>
                                        <p:tgtEl>
                                          <p:spTgt spid="11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07"/>
                                        </p:tgtEl>
                                        <p:attrNameLst>
                                          <p:attrName>style.visibility</p:attrName>
                                        </p:attrNameLst>
                                      </p:cBhvr>
                                      <p:to>
                                        <p:strVal val="visible"/>
                                      </p:to>
                                    </p:set>
                                    <p:animEffect transition="in" filter="fade">
                                      <p:cBhvr>
                                        <p:cTn id="31" dur="2000"/>
                                        <p:tgtEl>
                                          <p:spTgt spid="10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12"/>
                                        </p:tgtEl>
                                        <p:attrNameLst>
                                          <p:attrName>style.visibility</p:attrName>
                                        </p:attrNameLst>
                                      </p:cBhvr>
                                      <p:to>
                                        <p:strVal val="visible"/>
                                      </p:to>
                                    </p:set>
                                    <p:animEffect transition="in" filter="fade">
                                      <p:cBhvr>
                                        <p:cTn id="34" dur="2000"/>
                                        <p:tgtEl>
                                          <p:spTgt spid="112"/>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20"/>
                                        </p:tgtEl>
                                        <p:attrNameLst>
                                          <p:attrName>style.visibility</p:attrName>
                                        </p:attrNameLst>
                                      </p:cBhvr>
                                      <p:to>
                                        <p:strVal val="visible"/>
                                      </p:to>
                                    </p:set>
                                    <p:animEffect transition="in" filter="fade">
                                      <p:cBhvr>
                                        <p:cTn id="37" dur="2000"/>
                                        <p:tgtEl>
                                          <p:spTgt spid="120"/>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32"/>
                                        </p:tgtEl>
                                        <p:attrNameLst>
                                          <p:attrName>style.visibility</p:attrName>
                                        </p:attrNameLst>
                                      </p:cBhvr>
                                      <p:to>
                                        <p:strVal val="visible"/>
                                      </p:to>
                                    </p:set>
                                    <p:animEffect transition="in" filter="fade">
                                      <p:cBhvr>
                                        <p:cTn id="40" dur="2000"/>
                                        <p:tgtEl>
                                          <p:spTgt spid="132"/>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40"/>
                                        </p:tgtEl>
                                        <p:attrNameLst>
                                          <p:attrName>style.visibility</p:attrName>
                                        </p:attrNameLst>
                                      </p:cBhvr>
                                      <p:to>
                                        <p:strVal val="visible"/>
                                      </p:to>
                                    </p:set>
                                    <p:animEffect transition="in" filter="fade">
                                      <p:cBhvr>
                                        <p:cTn id="43" dur="2000"/>
                                        <p:tgtEl>
                                          <p:spTgt spid="140"/>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48"/>
                                        </p:tgtEl>
                                        <p:attrNameLst>
                                          <p:attrName>style.visibility</p:attrName>
                                        </p:attrNameLst>
                                      </p:cBhvr>
                                      <p:to>
                                        <p:strVal val="visible"/>
                                      </p:to>
                                    </p:set>
                                    <p:animEffect transition="in" filter="fade">
                                      <p:cBhvr>
                                        <p:cTn id="46" dur="2000"/>
                                        <p:tgtEl>
                                          <p:spTgt spid="148"/>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46"/>
                                        </p:tgtEl>
                                        <p:attrNameLst>
                                          <p:attrName>style.visibility</p:attrName>
                                        </p:attrNameLst>
                                      </p:cBhvr>
                                      <p:to>
                                        <p:strVal val="visible"/>
                                      </p:to>
                                    </p:set>
                                    <p:animEffect transition="in" filter="fade">
                                      <p:cBhvr>
                                        <p:cTn id="49" dur="2000"/>
                                        <p:tgtEl>
                                          <p:spTgt spid="146"/>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14"/>
                                        </p:tgtEl>
                                        <p:attrNameLst>
                                          <p:attrName>style.visibility</p:attrName>
                                        </p:attrNameLst>
                                      </p:cBhvr>
                                      <p:to>
                                        <p:strVal val="visible"/>
                                      </p:to>
                                    </p:set>
                                    <p:animEffect transition="in" filter="fade">
                                      <p:cBhvr>
                                        <p:cTn id="54" dur="2000"/>
                                        <p:tgtEl>
                                          <p:spTgt spid="114"/>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21"/>
                                        </p:tgtEl>
                                        <p:attrNameLst>
                                          <p:attrName>style.visibility</p:attrName>
                                        </p:attrNameLst>
                                      </p:cBhvr>
                                      <p:to>
                                        <p:strVal val="visible"/>
                                      </p:to>
                                    </p:set>
                                    <p:animEffect transition="in" filter="fade">
                                      <p:cBhvr>
                                        <p:cTn id="57" dur="2000"/>
                                        <p:tgtEl>
                                          <p:spTgt spid="121"/>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31"/>
                                        </p:tgtEl>
                                        <p:attrNameLst>
                                          <p:attrName>style.visibility</p:attrName>
                                        </p:attrNameLst>
                                      </p:cBhvr>
                                      <p:to>
                                        <p:strVal val="visible"/>
                                      </p:to>
                                    </p:set>
                                    <p:animEffect transition="in" filter="fade">
                                      <p:cBhvr>
                                        <p:cTn id="60" dur="2000"/>
                                        <p:tgtEl>
                                          <p:spTgt spid="131"/>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139"/>
                                        </p:tgtEl>
                                        <p:attrNameLst>
                                          <p:attrName>style.visibility</p:attrName>
                                        </p:attrNameLst>
                                      </p:cBhvr>
                                      <p:to>
                                        <p:strVal val="visible"/>
                                      </p:to>
                                    </p:set>
                                    <p:animEffect transition="in" filter="fade">
                                      <p:cBhvr>
                                        <p:cTn id="63" dur="2000"/>
                                        <p:tgtEl>
                                          <p:spTgt spid="139"/>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47"/>
                                        </p:tgtEl>
                                        <p:attrNameLst>
                                          <p:attrName>style.visibility</p:attrName>
                                        </p:attrNameLst>
                                      </p:cBhvr>
                                      <p:to>
                                        <p:strVal val="visible"/>
                                      </p:to>
                                    </p:set>
                                    <p:animEffect transition="in" filter="fade">
                                      <p:cBhvr>
                                        <p:cTn id="66" dur="2000"/>
                                        <p:tgtEl>
                                          <p:spTgt spid="147"/>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73"/>
                                        </p:tgtEl>
                                        <p:attrNameLst>
                                          <p:attrName>style.visibility</p:attrName>
                                        </p:attrNameLst>
                                      </p:cBhvr>
                                      <p:to>
                                        <p:strVal val="visible"/>
                                      </p:to>
                                    </p:set>
                                    <p:animEffect transition="in" filter="fade">
                                      <p:cBhvr>
                                        <p:cTn id="69" dur="2000"/>
                                        <p:tgtEl>
                                          <p:spTgt spid="73"/>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74"/>
                                        </p:tgtEl>
                                        <p:attrNameLst>
                                          <p:attrName>style.visibility</p:attrName>
                                        </p:attrNameLst>
                                      </p:cBhvr>
                                      <p:to>
                                        <p:strVal val="visible"/>
                                      </p:to>
                                    </p:set>
                                    <p:animEffect transition="in" filter="fade">
                                      <p:cBhvr>
                                        <p:cTn id="72" dur="2000"/>
                                        <p:tgtEl>
                                          <p:spTgt spid="74"/>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75"/>
                                        </p:tgtEl>
                                        <p:attrNameLst>
                                          <p:attrName>style.visibility</p:attrName>
                                        </p:attrNameLst>
                                      </p:cBhvr>
                                      <p:to>
                                        <p:strVal val="visible"/>
                                      </p:to>
                                    </p:set>
                                    <p:animEffect transition="in" filter="fade">
                                      <p:cBhvr>
                                        <p:cTn id="75" dur="2000"/>
                                        <p:tgtEl>
                                          <p:spTgt spid="75"/>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76"/>
                                        </p:tgtEl>
                                        <p:attrNameLst>
                                          <p:attrName>style.visibility</p:attrName>
                                        </p:attrNameLst>
                                      </p:cBhvr>
                                      <p:to>
                                        <p:strVal val="visible"/>
                                      </p:to>
                                    </p:set>
                                    <p:animEffect transition="in" filter="fade">
                                      <p:cBhvr>
                                        <p:cTn id="78" dur="2000"/>
                                        <p:tgtEl>
                                          <p:spTgt spid="76"/>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77"/>
                                        </p:tgtEl>
                                        <p:attrNameLst>
                                          <p:attrName>style.visibility</p:attrName>
                                        </p:attrNameLst>
                                      </p:cBhvr>
                                      <p:to>
                                        <p:strVal val="visible"/>
                                      </p:to>
                                    </p:set>
                                    <p:animEffect transition="in" filter="fade">
                                      <p:cBhvr>
                                        <p:cTn id="81" dur="2000"/>
                                        <p:tgtEl>
                                          <p:spTgt spid="77"/>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78"/>
                                        </p:tgtEl>
                                        <p:attrNameLst>
                                          <p:attrName>style.visibility</p:attrName>
                                        </p:attrNameLst>
                                      </p:cBhvr>
                                      <p:to>
                                        <p:strVal val="visible"/>
                                      </p:to>
                                    </p:set>
                                    <p:animEffect transition="in" filter="fade">
                                      <p:cBhvr>
                                        <p:cTn id="84" dur="2000"/>
                                        <p:tgtEl>
                                          <p:spTgt spid="78"/>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79"/>
                                        </p:tgtEl>
                                        <p:attrNameLst>
                                          <p:attrName>style.visibility</p:attrName>
                                        </p:attrNameLst>
                                      </p:cBhvr>
                                      <p:to>
                                        <p:strVal val="visible"/>
                                      </p:to>
                                    </p:set>
                                    <p:animEffect transition="in" filter="fade">
                                      <p:cBhvr>
                                        <p:cTn id="87" dur="2000"/>
                                        <p:tgtEl>
                                          <p:spTgt spid="79"/>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80"/>
                                        </p:tgtEl>
                                        <p:attrNameLst>
                                          <p:attrName>style.visibility</p:attrName>
                                        </p:attrNameLst>
                                      </p:cBhvr>
                                      <p:to>
                                        <p:strVal val="visible"/>
                                      </p:to>
                                    </p:set>
                                    <p:animEffect transition="in" filter="fade">
                                      <p:cBhvr>
                                        <p:cTn id="90" dur="2000"/>
                                        <p:tgtEl>
                                          <p:spTgt spid="80"/>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81"/>
                                        </p:tgtEl>
                                        <p:attrNameLst>
                                          <p:attrName>style.visibility</p:attrName>
                                        </p:attrNameLst>
                                      </p:cBhvr>
                                      <p:to>
                                        <p:strVal val="visible"/>
                                      </p:to>
                                    </p:set>
                                    <p:animEffect transition="in" filter="fade">
                                      <p:cBhvr>
                                        <p:cTn id="93" dur="2000"/>
                                        <p:tgtEl>
                                          <p:spTgt spid="81"/>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82"/>
                                        </p:tgtEl>
                                        <p:attrNameLst>
                                          <p:attrName>style.visibility</p:attrName>
                                        </p:attrNameLst>
                                      </p:cBhvr>
                                      <p:to>
                                        <p:strVal val="visible"/>
                                      </p:to>
                                    </p:set>
                                    <p:animEffect transition="in" filter="fade">
                                      <p:cBhvr>
                                        <p:cTn id="96" dur="2000"/>
                                        <p:tgtEl>
                                          <p:spTgt spid="82"/>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83"/>
                                        </p:tgtEl>
                                        <p:attrNameLst>
                                          <p:attrName>style.visibility</p:attrName>
                                        </p:attrNameLst>
                                      </p:cBhvr>
                                      <p:to>
                                        <p:strVal val="visible"/>
                                      </p:to>
                                    </p:set>
                                    <p:animEffect transition="in" filter="fade">
                                      <p:cBhvr>
                                        <p:cTn id="99" dur="2000"/>
                                        <p:tgtEl>
                                          <p:spTgt spid="83"/>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84"/>
                                        </p:tgtEl>
                                        <p:attrNameLst>
                                          <p:attrName>style.visibility</p:attrName>
                                        </p:attrNameLst>
                                      </p:cBhvr>
                                      <p:to>
                                        <p:strVal val="visible"/>
                                      </p:to>
                                    </p:set>
                                    <p:animEffect transition="in" filter="fade">
                                      <p:cBhvr>
                                        <p:cTn id="102" dur="2000"/>
                                        <p:tgtEl>
                                          <p:spTgt spid="84"/>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85"/>
                                        </p:tgtEl>
                                        <p:attrNameLst>
                                          <p:attrName>style.visibility</p:attrName>
                                        </p:attrNameLst>
                                      </p:cBhvr>
                                      <p:to>
                                        <p:strVal val="visible"/>
                                      </p:to>
                                    </p:set>
                                    <p:animEffect transition="in" filter="fade">
                                      <p:cBhvr>
                                        <p:cTn id="105" dur="2000"/>
                                        <p:tgtEl>
                                          <p:spTgt spid="85"/>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86"/>
                                        </p:tgtEl>
                                        <p:attrNameLst>
                                          <p:attrName>style.visibility</p:attrName>
                                        </p:attrNameLst>
                                      </p:cBhvr>
                                      <p:to>
                                        <p:strVal val="visible"/>
                                      </p:to>
                                    </p:set>
                                    <p:animEffect transition="in" filter="fade">
                                      <p:cBhvr>
                                        <p:cTn id="108" dur="2000"/>
                                        <p:tgtEl>
                                          <p:spTgt spid="86"/>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87"/>
                                        </p:tgtEl>
                                        <p:attrNameLst>
                                          <p:attrName>style.visibility</p:attrName>
                                        </p:attrNameLst>
                                      </p:cBhvr>
                                      <p:to>
                                        <p:strVal val="visible"/>
                                      </p:to>
                                    </p:set>
                                    <p:animEffect transition="in" filter="fade">
                                      <p:cBhvr>
                                        <p:cTn id="111" dur="2000"/>
                                        <p:tgtEl>
                                          <p:spTgt spid="87"/>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104"/>
                                        </p:tgtEl>
                                        <p:attrNameLst>
                                          <p:attrName>style.visibility</p:attrName>
                                        </p:attrNameLst>
                                      </p:cBhvr>
                                      <p:to>
                                        <p:strVal val="visible"/>
                                      </p:to>
                                    </p:set>
                                    <p:animEffect transition="in" filter="fade">
                                      <p:cBhvr>
                                        <p:cTn id="114" dur="2000"/>
                                        <p:tgtEl>
                                          <p:spTgt spid="104"/>
                                        </p:tgtEl>
                                      </p:cBhvr>
                                    </p:animEffect>
                                  </p:childTnLst>
                                </p:cTn>
                              </p:par>
                              <p:par>
                                <p:cTn id="115" presetID="10" presetClass="entr" presetSubtype="0" fill="hold" grpId="0" nodeType="withEffect">
                                  <p:stCondLst>
                                    <p:cond delay="0"/>
                                  </p:stCondLst>
                                  <p:childTnLst>
                                    <p:set>
                                      <p:cBhvr>
                                        <p:cTn id="116" dur="1" fill="hold">
                                          <p:stCondLst>
                                            <p:cond delay="0"/>
                                          </p:stCondLst>
                                        </p:cTn>
                                        <p:tgtEl>
                                          <p:spTgt spid="108"/>
                                        </p:tgtEl>
                                        <p:attrNameLst>
                                          <p:attrName>style.visibility</p:attrName>
                                        </p:attrNameLst>
                                      </p:cBhvr>
                                      <p:to>
                                        <p:strVal val="visible"/>
                                      </p:to>
                                    </p:set>
                                    <p:animEffect transition="in" filter="fade">
                                      <p:cBhvr>
                                        <p:cTn id="117" dur="2000"/>
                                        <p:tgtEl>
                                          <p:spTgt spid="108"/>
                                        </p:tgtEl>
                                      </p:cBhvr>
                                    </p:animEffect>
                                  </p:childTnLst>
                                </p:cTn>
                              </p:par>
                              <p:par>
                                <p:cTn id="118" presetID="10" presetClass="entr" presetSubtype="0" fill="hold" grpId="0" nodeType="withEffect">
                                  <p:stCondLst>
                                    <p:cond delay="0"/>
                                  </p:stCondLst>
                                  <p:childTnLst>
                                    <p:set>
                                      <p:cBhvr>
                                        <p:cTn id="119" dur="1" fill="hold">
                                          <p:stCondLst>
                                            <p:cond delay="0"/>
                                          </p:stCondLst>
                                        </p:cTn>
                                        <p:tgtEl>
                                          <p:spTgt spid="109"/>
                                        </p:tgtEl>
                                        <p:attrNameLst>
                                          <p:attrName>style.visibility</p:attrName>
                                        </p:attrNameLst>
                                      </p:cBhvr>
                                      <p:to>
                                        <p:strVal val="visible"/>
                                      </p:to>
                                    </p:set>
                                    <p:animEffect transition="in" filter="fade">
                                      <p:cBhvr>
                                        <p:cTn id="120" dur="2000"/>
                                        <p:tgtEl>
                                          <p:spTgt spid="109"/>
                                        </p:tgtEl>
                                      </p:cBhvr>
                                    </p:animEffect>
                                  </p:childTnLst>
                                </p:cTn>
                              </p:par>
                              <p:par>
                                <p:cTn id="121" presetID="10" presetClass="entr" presetSubtype="0" fill="hold" grpId="0" nodeType="withEffect">
                                  <p:stCondLst>
                                    <p:cond delay="0"/>
                                  </p:stCondLst>
                                  <p:childTnLst>
                                    <p:set>
                                      <p:cBhvr>
                                        <p:cTn id="122" dur="1" fill="hold">
                                          <p:stCondLst>
                                            <p:cond delay="0"/>
                                          </p:stCondLst>
                                        </p:cTn>
                                        <p:tgtEl>
                                          <p:spTgt spid="110"/>
                                        </p:tgtEl>
                                        <p:attrNameLst>
                                          <p:attrName>style.visibility</p:attrName>
                                        </p:attrNameLst>
                                      </p:cBhvr>
                                      <p:to>
                                        <p:strVal val="visible"/>
                                      </p:to>
                                    </p:set>
                                    <p:animEffect transition="in" filter="fade">
                                      <p:cBhvr>
                                        <p:cTn id="123" dur="2000"/>
                                        <p:tgtEl>
                                          <p:spTgt spid="110"/>
                                        </p:tgtEl>
                                      </p:cBhvr>
                                    </p:animEffect>
                                  </p:childTnLst>
                                </p:cTn>
                              </p:par>
                              <p:par>
                                <p:cTn id="124" presetID="10" presetClass="entr" presetSubtype="0" fill="hold" grpId="0" nodeType="withEffect">
                                  <p:stCondLst>
                                    <p:cond delay="0"/>
                                  </p:stCondLst>
                                  <p:childTnLst>
                                    <p:set>
                                      <p:cBhvr>
                                        <p:cTn id="125" dur="1" fill="hold">
                                          <p:stCondLst>
                                            <p:cond delay="0"/>
                                          </p:stCondLst>
                                        </p:cTn>
                                        <p:tgtEl>
                                          <p:spTgt spid="111"/>
                                        </p:tgtEl>
                                        <p:attrNameLst>
                                          <p:attrName>style.visibility</p:attrName>
                                        </p:attrNameLst>
                                      </p:cBhvr>
                                      <p:to>
                                        <p:strVal val="visible"/>
                                      </p:to>
                                    </p:set>
                                    <p:animEffect transition="in" filter="fade">
                                      <p:cBhvr>
                                        <p:cTn id="126" dur="2000"/>
                                        <p:tgtEl>
                                          <p:spTgt spid="111"/>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122"/>
                                        </p:tgtEl>
                                        <p:attrNameLst>
                                          <p:attrName>style.visibility</p:attrName>
                                        </p:attrNameLst>
                                      </p:cBhvr>
                                      <p:to>
                                        <p:strVal val="visible"/>
                                      </p:to>
                                    </p:set>
                                    <p:animEffect transition="in" filter="fade">
                                      <p:cBhvr>
                                        <p:cTn id="129" dur="2000"/>
                                        <p:tgtEl>
                                          <p:spTgt spid="122"/>
                                        </p:tgtEl>
                                      </p:cBhvr>
                                    </p:animEffect>
                                  </p:childTnLst>
                                </p:cTn>
                              </p:par>
                              <p:par>
                                <p:cTn id="130" presetID="10" presetClass="entr" presetSubtype="0" fill="hold" grpId="0" nodeType="withEffect">
                                  <p:stCondLst>
                                    <p:cond delay="0"/>
                                  </p:stCondLst>
                                  <p:childTnLst>
                                    <p:set>
                                      <p:cBhvr>
                                        <p:cTn id="131" dur="1" fill="hold">
                                          <p:stCondLst>
                                            <p:cond delay="0"/>
                                          </p:stCondLst>
                                        </p:cTn>
                                        <p:tgtEl>
                                          <p:spTgt spid="113"/>
                                        </p:tgtEl>
                                        <p:attrNameLst>
                                          <p:attrName>style.visibility</p:attrName>
                                        </p:attrNameLst>
                                      </p:cBhvr>
                                      <p:to>
                                        <p:strVal val="visible"/>
                                      </p:to>
                                    </p:set>
                                    <p:animEffect transition="in" filter="fade">
                                      <p:cBhvr>
                                        <p:cTn id="132" dur="2000"/>
                                        <p:tgtEl>
                                          <p:spTgt spid="113"/>
                                        </p:tgtEl>
                                      </p:cBhvr>
                                    </p:animEffect>
                                  </p:childTnLst>
                                </p:cTn>
                              </p:par>
                              <p:par>
                                <p:cTn id="133" presetID="10" presetClass="entr" presetSubtype="0" fill="hold" grpId="0" nodeType="withEffect">
                                  <p:stCondLst>
                                    <p:cond delay="0"/>
                                  </p:stCondLst>
                                  <p:childTnLst>
                                    <p:set>
                                      <p:cBhvr>
                                        <p:cTn id="134" dur="1" fill="hold">
                                          <p:stCondLst>
                                            <p:cond delay="0"/>
                                          </p:stCondLst>
                                        </p:cTn>
                                        <p:tgtEl>
                                          <p:spTgt spid="130"/>
                                        </p:tgtEl>
                                        <p:attrNameLst>
                                          <p:attrName>style.visibility</p:attrName>
                                        </p:attrNameLst>
                                      </p:cBhvr>
                                      <p:to>
                                        <p:strVal val="visible"/>
                                      </p:to>
                                    </p:set>
                                    <p:animEffect transition="in" filter="fade">
                                      <p:cBhvr>
                                        <p:cTn id="135" dur="2000"/>
                                        <p:tgtEl>
                                          <p:spTgt spid="130"/>
                                        </p:tgtEl>
                                      </p:cBhvr>
                                    </p:animEffect>
                                  </p:childTnLst>
                                </p:cTn>
                              </p:par>
                              <p:par>
                                <p:cTn id="136" presetID="10" presetClass="entr" presetSubtype="0" fill="hold" grpId="0" nodeType="withEffect">
                                  <p:stCondLst>
                                    <p:cond delay="0"/>
                                  </p:stCondLst>
                                  <p:childTnLst>
                                    <p:set>
                                      <p:cBhvr>
                                        <p:cTn id="137" dur="1" fill="hold">
                                          <p:stCondLst>
                                            <p:cond delay="0"/>
                                          </p:stCondLst>
                                        </p:cTn>
                                        <p:tgtEl>
                                          <p:spTgt spid="138"/>
                                        </p:tgtEl>
                                        <p:attrNameLst>
                                          <p:attrName>style.visibility</p:attrName>
                                        </p:attrNameLst>
                                      </p:cBhvr>
                                      <p:to>
                                        <p:strVal val="visible"/>
                                      </p:to>
                                    </p:set>
                                    <p:animEffect transition="in" filter="fade">
                                      <p:cBhvr>
                                        <p:cTn id="138" dur="2000"/>
                                        <p:tgtEl>
                                          <p:spTgt spid="138"/>
                                        </p:tgtEl>
                                      </p:cBhvr>
                                    </p:animEffect>
                                  </p:childTnLst>
                                </p:cTn>
                              </p:par>
                              <p:par>
                                <p:cTn id="139" presetID="10" presetClass="entr" presetSubtype="0" fill="hold" grpId="0" nodeType="withEffect">
                                  <p:stCondLst>
                                    <p:cond delay="0"/>
                                  </p:stCondLst>
                                  <p:childTnLst>
                                    <p:set>
                                      <p:cBhvr>
                                        <p:cTn id="140" dur="1" fill="hold">
                                          <p:stCondLst>
                                            <p:cond delay="0"/>
                                          </p:stCondLst>
                                        </p:cTn>
                                        <p:tgtEl>
                                          <p:spTgt spid="145"/>
                                        </p:tgtEl>
                                        <p:attrNameLst>
                                          <p:attrName>style.visibility</p:attrName>
                                        </p:attrNameLst>
                                      </p:cBhvr>
                                      <p:to>
                                        <p:strVal val="visible"/>
                                      </p:to>
                                    </p:set>
                                    <p:animEffect transition="in" filter="fade">
                                      <p:cBhvr>
                                        <p:cTn id="141" dur="2000"/>
                                        <p:tgtEl>
                                          <p:spTgt spid="145"/>
                                        </p:tgtEl>
                                      </p:cBhvr>
                                    </p:animEffect>
                                  </p:childTnLst>
                                </p:cTn>
                              </p:par>
                            </p:childTnLst>
                          </p:cTn>
                        </p:par>
                      </p:childTnLst>
                    </p:cTn>
                  </p:par>
                  <p:par>
                    <p:cTn id="142" fill="hold">
                      <p:stCondLst>
                        <p:cond delay="indefinite"/>
                      </p:stCondLst>
                      <p:childTnLst>
                        <p:par>
                          <p:cTn id="143" fill="hold">
                            <p:stCondLst>
                              <p:cond delay="0"/>
                            </p:stCondLst>
                            <p:childTnLst>
                              <p:par>
                                <p:cTn id="144" presetID="10" presetClass="entr" presetSubtype="0" fill="hold" grpId="0" nodeType="clickEffect">
                                  <p:stCondLst>
                                    <p:cond delay="0"/>
                                  </p:stCondLst>
                                  <p:childTnLst>
                                    <p:set>
                                      <p:cBhvr>
                                        <p:cTn id="145" dur="1" fill="hold">
                                          <p:stCondLst>
                                            <p:cond delay="0"/>
                                          </p:stCondLst>
                                        </p:cTn>
                                        <p:tgtEl>
                                          <p:spTgt spid="93"/>
                                        </p:tgtEl>
                                        <p:attrNameLst>
                                          <p:attrName>style.visibility</p:attrName>
                                        </p:attrNameLst>
                                      </p:cBhvr>
                                      <p:to>
                                        <p:strVal val="visible"/>
                                      </p:to>
                                    </p:set>
                                    <p:animEffect transition="in" filter="fade">
                                      <p:cBhvr>
                                        <p:cTn id="146" dur="20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animBg="1"/>
      <p:bldP spid="107" grpId="0" animBg="1"/>
      <p:bldP spid="112" grpId="0" animBg="1"/>
      <p:bldP spid="113" grpId="0" animBg="1"/>
      <p:bldP spid="114" grpId="0" animBg="1"/>
      <p:bldP spid="117" grpId="0" animBg="1"/>
      <p:bldP spid="119" grpId="0" animBg="1"/>
      <p:bldP spid="120" grpId="0" animBg="1"/>
      <p:bldP spid="121" grpId="0" animBg="1"/>
      <p:bldP spid="122" grpId="0" animBg="1"/>
      <p:bldP spid="127" grpId="0" animBg="1"/>
      <p:bldP spid="129" grpId="0" animBg="1"/>
      <p:bldP spid="130" grpId="0" animBg="1"/>
      <p:bldP spid="131" grpId="0" animBg="1"/>
      <p:bldP spid="132" grpId="0" animBg="1"/>
      <p:bldP spid="135" grpId="0" animBg="1"/>
      <p:bldP spid="137" grpId="0" animBg="1"/>
      <p:bldP spid="138" grpId="0" animBg="1"/>
      <p:bldP spid="139" grpId="0" animBg="1"/>
      <p:bldP spid="140" grpId="0" animBg="1"/>
      <p:bldP spid="143" grpId="0" animBg="1"/>
      <p:bldP spid="145" grpId="0" animBg="1"/>
      <p:bldP spid="146" grpId="0" animBg="1"/>
      <p:bldP spid="147" grpId="0" animBg="1"/>
      <p:bldP spid="148"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93" grpId="0" animBg="1"/>
      <p:bldP spid="104" grpId="0" animBg="1"/>
      <p:bldP spid="108" grpId="0" animBg="1"/>
      <p:bldP spid="109" grpId="0" animBg="1"/>
      <p:bldP spid="110" grpId="0" animBg="1"/>
      <p:bldP spid="111" grpId="0" animBg="1"/>
    </p:bldLst>
  </p:timing>
</p:sld>
</file>

<file path=ppt/theme/theme1.xml><?xml version="1.0" encoding="utf-8"?>
<a:theme xmlns:a="http://schemas.openxmlformats.org/drawingml/2006/main" name="IDC Presentation">
  <a:themeElements>
    <a:clrScheme name="">
      <a:dk1>
        <a:srgbClr val="013064"/>
      </a:dk1>
      <a:lt1>
        <a:srgbClr val="A4CFFE"/>
      </a:lt1>
      <a:dk2>
        <a:srgbClr val="FFFFFF"/>
      </a:dk2>
      <a:lt2>
        <a:srgbClr val="01244B"/>
      </a:lt2>
      <a:accent1>
        <a:srgbClr val="F9DD37"/>
      </a:accent1>
      <a:accent2>
        <a:srgbClr val="A50001"/>
      </a:accent2>
      <a:accent3>
        <a:srgbClr val="CFE4FE"/>
      </a:accent3>
      <a:accent4>
        <a:srgbClr val="012754"/>
      </a:accent4>
      <a:accent5>
        <a:srgbClr val="FBEBAE"/>
      </a:accent5>
      <a:accent6>
        <a:srgbClr val="950001"/>
      </a:accent6>
      <a:hlink>
        <a:srgbClr val="625A28"/>
      </a:hlink>
      <a:folHlink>
        <a:srgbClr val="529A21"/>
      </a:folHlink>
    </a:clrScheme>
    <a:fontScheme name="IDC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IDC Presentation 1">
        <a:dk1>
          <a:srgbClr val="013064"/>
        </a:dk1>
        <a:lt1>
          <a:srgbClr val="A4CFFE"/>
        </a:lt1>
        <a:dk2>
          <a:srgbClr val="FFFFFF"/>
        </a:dk2>
        <a:lt2>
          <a:srgbClr val="01244B"/>
        </a:lt2>
        <a:accent1>
          <a:srgbClr val="F9DD37"/>
        </a:accent1>
        <a:accent2>
          <a:srgbClr val="A50001"/>
        </a:accent2>
        <a:accent3>
          <a:srgbClr val="CFE4FE"/>
        </a:accent3>
        <a:accent4>
          <a:srgbClr val="012754"/>
        </a:accent4>
        <a:accent5>
          <a:srgbClr val="FBEBAE"/>
        </a:accent5>
        <a:accent6>
          <a:srgbClr val="950001"/>
        </a:accent6>
        <a:hlink>
          <a:srgbClr val="DDD6AA"/>
        </a:hlink>
        <a:folHlink>
          <a:srgbClr val="529A21"/>
        </a:folHlink>
      </a:clrScheme>
      <a:clrMap bg1="lt1" tx1="dk1" bg2="lt2" tx2="dk2" accent1="accent1" accent2="accent2" accent3="accent3" accent4="accent4" accent5="accent5" accent6="accent6" hlink="hlink" folHlink="folHlink"/>
    </a:extraClrScheme>
    <a:extraClrScheme>
      <a:clrScheme name="IDC Presentation 2">
        <a:dk1>
          <a:srgbClr val="000000"/>
        </a:dk1>
        <a:lt1>
          <a:srgbClr val="FFFFFF"/>
        </a:lt1>
        <a:dk2>
          <a:srgbClr val="000000"/>
        </a:dk2>
        <a:lt2>
          <a:srgbClr val="01244B"/>
        </a:lt2>
        <a:accent1>
          <a:srgbClr val="F9DD37"/>
        </a:accent1>
        <a:accent2>
          <a:srgbClr val="A50001"/>
        </a:accent2>
        <a:accent3>
          <a:srgbClr val="FFFFFF"/>
        </a:accent3>
        <a:accent4>
          <a:srgbClr val="000000"/>
        </a:accent4>
        <a:accent5>
          <a:srgbClr val="FBEBAE"/>
        </a:accent5>
        <a:accent6>
          <a:srgbClr val="950001"/>
        </a:accent6>
        <a:hlink>
          <a:srgbClr val="DDD6AA"/>
        </a:hlink>
        <a:folHlink>
          <a:srgbClr val="529A2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54667</TotalTime>
  <Words>1692</Words>
  <Application>Microsoft Office PowerPoint</Application>
  <PresentationFormat>Presentación en pantalla (4:3)</PresentationFormat>
  <Paragraphs>425</Paragraphs>
  <Slides>13</Slides>
  <Notes>11</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IDC Presentation</vt:lpstr>
      <vt:lpstr>Presentación de PowerPoint</vt:lpstr>
      <vt:lpstr>Ficha Técnica del Estudio</vt:lpstr>
      <vt:lpstr>Definición de Cloud</vt:lpstr>
      <vt:lpstr>Madurez de Cloud en España </vt:lpstr>
      <vt:lpstr>Crecimiento Nube Pública y Privada</vt:lpstr>
      <vt:lpstr>Dinámica de mercado</vt:lpstr>
      <vt:lpstr>Palancas: Beneficios e Inihibidores</vt:lpstr>
      <vt:lpstr>Preferencia de proveedores</vt:lpstr>
      <vt:lpstr>Criterios de Selección de ^rpveedpres</vt:lpstr>
      <vt:lpstr>Previsiones Cloud Pública España (M€)</vt:lpstr>
      <vt:lpstr>Previsiones Cloud Privada España (M€)</vt:lpstr>
      <vt:lpstr>Conclusiones</vt:lpstr>
      <vt:lpstr>Agenda</vt:lpstr>
    </vt:vector>
  </TitlesOfParts>
  <Manager/>
  <Company>SGI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
  <cp:keywords/>
  <dc:description/>
  <cp:lastModifiedBy>Yolanda Camargo</cp:lastModifiedBy>
  <cp:revision>569</cp:revision>
  <cp:lastPrinted>2006-11-10T22:01:09Z</cp:lastPrinted>
  <dcterms:created xsi:type="dcterms:W3CDTF">2006-10-13T23:11:30Z</dcterms:created>
  <dcterms:modified xsi:type="dcterms:W3CDTF">2012-10-15T11:56:38Z</dcterms:modified>
  <cp:category/>
</cp:coreProperties>
</file>