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27" r:id="rId2"/>
    <p:sldId id="331" r:id="rId3"/>
    <p:sldId id="332" r:id="rId4"/>
    <p:sldId id="358" r:id="rId5"/>
    <p:sldId id="359" r:id="rId6"/>
    <p:sldId id="360" r:id="rId7"/>
    <p:sldId id="361" r:id="rId8"/>
    <p:sldId id="362" r:id="rId9"/>
    <p:sldId id="363" r:id="rId10"/>
    <p:sldId id="364" r:id="rId11"/>
    <p:sldId id="351" r:id="rId12"/>
    <p:sldId id="352" r:id="rId13"/>
    <p:sldId id="353" r:id="rId14"/>
    <p:sldId id="350" r:id="rId15"/>
    <p:sldId id="338" r:id="rId16"/>
    <p:sldId id="339" r:id="rId17"/>
    <p:sldId id="340" r:id="rId18"/>
    <p:sldId id="343" r:id="rId19"/>
    <p:sldId id="344" r:id="rId20"/>
    <p:sldId id="345" r:id="rId21"/>
    <p:sldId id="346" r:id="rId22"/>
    <p:sldId id="347" r:id="rId23"/>
    <p:sldId id="348" r:id="rId24"/>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8840" autoAdjust="0"/>
  </p:normalViewPr>
  <p:slideViewPr>
    <p:cSldViewPr>
      <p:cViewPr varScale="1">
        <p:scale>
          <a:sx n="51" d="100"/>
          <a:sy n="51" d="100"/>
        </p:scale>
        <p:origin x="-11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unespafiles\USUARIOS\mvazquez\UNESPA\INFORMES\CARPETAS%20INFORMES\ESTAD&#205;STICAS\SEGUROS\ESTAD&#205;STICAS%20VIDA\aproximaciones%20PSC\Resumen%20aproximaciones%20PSC.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s-ES"/>
  <c:chart>
    <c:title>
      <c:tx>
        <c:rich>
          <a:bodyPr/>
          <a:lstStyle/>
          <a:p>
            <a:pPr>
              <a:defRPr/>
            </a:pPr>
            <a:r>
              <a:rPr lang="es-ES" dirty="0" smtClean="0">
                <a:solidFill>
                  <a:srgbClr val="002060"/>
                </a:solidFill>
                <a:latin typeface="Berlin Sans FB Demi" pitchFamily="34" charset="0"/>
              </a:rPr>
              <a:t>Prestaciones</a:t>
            </a:r>
            <a:r>
              <a:rPr lang="es-ES" baseline="0" dirty="0" smtClean="0">
                <a:solidFill>
                  <a:srgbClr val="002060"/>
                </a:solidFill>
                <a:latin typeface="Berlin Sans FB Demi" pitchFamily="34" charset="0"/>
              </a:rPr>
              <a:t> pagadas</a:t>
            </a:r>
            <a:endParaRPr lang="es-ES" dirty="0">
              <a:solidFill>
                <a:srgbClr val="002060"/>
              </a:solidFill>
              <a:latin typeface="Berlin Sans FB Demi" pitchFamily="34" charset="0"/>
            </a:endParaRPr>
          </a:p>
        </c:rich>
      </c:tx>
      <c:layout/>
    </c:title>
    <c:view3D>
      <c:rAngAx val="1"/>
    </c:view3D>
    <c:plotArea>
      <c:layout/>
      <c:bar3DChart>
        <c:barDir val="col"/>
        <c:grouping val="stacked"/>
        <c:ser>
          <c:idx val="0"/>
          <c:order val="0"/>
          <c:tx>
            <c:strRef>
              <c:f>Prestaciones!$A$5</c:f>
              <c:strCache>
                <c:ptCount val="1"/>
                <c:pt idx="0">
                  <c:v>Sistema público</c:v>
                </c:pt>
              </c:strCache>
            </c:strRef>
          </c:tx>
          <c:spPr>
            <a:solidFill>
              <a:srgbClr val="FF0000"/>
            </a:solidFill>
          </c:spPr>
          <c:cat>
            <c:numRef>
              <c:f>Prestaciones!$B$4:$H$4</c:f>
              <c:numCache>
                <c:formatCode>General</c:formatCode>
                <c:ptCount val="7"/>
                <c:pt idx="0">
                  <c:v>2007</c:v>
                </c:pt>
                <c:pt idx="1">
                  <c:v>2008</c:v>
                </c:pt>
                <c:pt idx="2">
                  <c:v>2009</c:v>
                </c:pt>
                <c:pt idx="3">
                  <c:v>2010</c:v>
                </c:pt>
                <c:pt idx="4">
                  <c:v>2011</c:v>
                </c:pt>
                <c:pt idx="5">
                  <c:v>2012</c:v>
                </c:pt>
                <c:pt idx="6">
                  <c:v>2013</c:v>
                </c:pt>
              </c:numCache>
            </c:numRef>
          </c:cat>
          <c:val>
            <c:numRef>
              <c:f>Prestaciones!$B$5:$H$5</c:f>
              <c:numCache>
                <c:formatCode>#,##0</c:formatCode>
                <c:ptCount val="7"/>
                <c:pt idx="0">
                  <c:v>78036.988940400028</c:v>
                </c:pt>
                <c:pt idx="1">
                  <c:v>84541.673215999996</c:v>
                </c:pt>
                <c:pt idx="2">
                  <c:v>90070.219901199918</c:v>
                </c:pt>
                <c:pt idx="3">
                  <c:v>94625.627317199993</c:v>
                </c:pt>
                <c:pt idx="4">
                  <c:v>99229.222310400015</c:v>
                </c:pt>
                <c:pt idx="5">
                  <c:v>103624.17520000038</c:v>
                </c:pt>
                <c:pt idx="6">
                  <c:v>110373.51768800001</c:v>
                </c:pt>
              </c:numCache>
            </c:numRef>
          </c:val>
        </c:ser>
        <c:ser>
          <c:idx val="1"/>
          <c:order val="1"/>
          <c:tx>
            <c:strRef>
              <c:f>Prestaciones!$A$6</c:f>
              <c:strCache>
                <c:ptCount val="1"/>
                <c:pt idx="0">
                  <c:v>Individual. Seguros</c:v>
                </c:pt>
              </c:strCache>
            </c:strRef>
          </c:tx>
          <c:spPr>
            <a:solidFill>
              <a:srgbClr val="FFFF00"/>
            </a:solidFill>
          </c:spPr>
          <c:cat>
            <c:numRef>
              <c:f>Prestaciones!$B$4:$H$4</c:f>
              <c:numCache>
                <c:formatCode>General</c:formatCode>
                <c:ptCount val="7"/>
                <c:pt idx="0">
                  <c:v>2007</c:v>
                </c:pt>
                <c:pt idx="1">
                  <c:v>2008</c:v>
                </c:pt>
                <c:pt idx="2">
                  <c:v>2009</c:v>
                </c:pt>
                <c:pt idx="3">
                  <c:v>2010</c:v>
                </c:pt>
                <c:pt idx="4">
                  <c:v>2011</c:v>
                </c:pt>
                <c:pt idx="5">
                  <c:v>2012</c:v>
                </c:pt>
                <c:pt idx="6">
                  <c:v>2013</c:v>
                </c:pt>
              </c:numCache>
            </c:numRef>
          </c:cat>
          <c:val>
            <c:numRef>
              <c:f>Prestaciones!$B$6:$H$6</c:f>
              <c:numCache>
                <c:formatCode>#,##0</c:formatCode>
                <c:ptCount val="7"/>
                <c:pt idx="0">
                  <c:v>1532.9928840114708</c:v>
                </c:pt>
                <c:pt idx="1">
                  <c:v>1677.8822719383452</c:v>
                </c:pt>
                <c:pt idx="2">
                  <c:v>1878.9738533259101</c:v>
                </c:pt>
                <c:pt idx="3">
                  <c:v>2259.1237862444113</c:v>
                </c:pt>
                <c:pt idx="4">
                  <c:v>2590.5656236105106</c:v>
                </c:pt>
                <c:pt idx="5">
                  <c:v>3009.2281664620282</c:v>
                </c:pt>
                <c:pt idx="6">
                  <c:v>1882.75389743301</c:v>
                </c:pt>
              </c:numCache>
            </c:numRef>
          </c:val>
        </c:ser>
        <c:ser>
          <c:idx val="2"/>
          <c:order val="2"/>
          <c:tx>
            <c:strRef>
              <c:f>Prestaciones!$A$7</c:f>
              <c:strCache>
                <c:ptCount val="1"/>
                <c:pt idx="0">
                  <c:v>Individual. Fondos de Pensiones</c:v>
                </c:pt>
              </c:strCache>
            </c:strRef>
          </c:tx>
          <c:spPr>
            <a:solidFill>
              <a:srgbClr val="7030A0"/>
            </a:solidFill>
          </c:spPr>
          <c:cat>
            <c:numRef>
              <c:f>Prestaciones!$B$4:$H$4</c:f>
              <c:numCache>
                <c:formatCode>General</c:formatCode>
                <c:ptCount val="7"/>
                <c:pt idx="0">
                  <c:v>2007</c:v>
                </c:pt>
                <c:pt idx="1">
                  <c:v>2008</c:v>
                </c:pt>
                <c:pt idx="2">
                  <c:v>2009</c:v>
                </c:pt>
                <c:pt idx="3">
                  <c:v>2010</c:v>
                </c:pt>
                <c:pt idx="4">
                  <c:v>2011</c:v>
                </c:pt>
                <c:pt idx="5">
                  <c:v>2012</c:v>
                </c:pt>
                <c:pt idx="6">
                  <c:v>2013</c:v>
                </c:pt>
              </c:numCache>
            </c:numRef>
          </c:cat>
          <c:val>
            <c:numRef>
              <c:f>Prestaciones!$B$7:$H$7</c:f>
              <c:numCache>
                <c:formatCode>#,##0</c:formatCode>
                <c:ptCount val="7"/>
                <c:pt idx="0">
                  <c:v>2000</c:v>
                </c:pt>
                <c:pt idx="1">
                  <c:v>2870</c:v>
                </c:pt>
                <c:pt idx="2">
                  <c:v>2630</c:v>
                </c:pt>
                <c:pt idx="3">
                  <c:v>2856</c:v>
                </c:pt>
                <c:pt idx="4">
                  <c:v>2623.9659999999999</c:v>
                </c:pt>
                <c:pt idx="5">
                  <c:v>2452.5239999999999</c:v>
                </c:pt>
                <c:pt idx="6">
                  <c:v>2429.5839999999998</c:v>
                </c:pt>
              </c:numCache>
            </c:numRef>
          </c:val>
        </c:ser>
        <c:ser>
          <c:idx val="3"/>
          <c:order val="3"/>
          <c:tx>
            <c:strRef>
              <c:f>Prestaciones!$A$8</c:f>
              <c:strCache>
                <c:ptCount val="1"/>
                <c:pt idx="0">
                  <c:v>Colectivo. Seguros</c:v>
                </c:pt>
              </c:strCache>
            </c:strRef>
          </c:tx>
          <c:spPr>
            <a:solidFill>
              <a:srgbClr val="FFC000"/>
            </a:solidFill>
          </c:spPr>
          <c:cat>
            <c:numRef>
              <c:f>Prestaciones!$B$4:$H$4</c:f>
              <c:numCache>
                <c:formatCode>General</c:formatCode>
                <c:ptCount val="7"/>
                <c:pt idx="0">
                  <c:v>2007</c:v>
                </c:pt>
                <c:pt idx="1">
                  <c:v>2008</c:v>
                </c:pt>
                <c:pt idx="2">
                  <c:v>2009</c:v>
                </c:pt>
                <c:pt idx="3">
                  <c:v>2010</c:v>
                </c:pt>
                <c:pt idx="4">
                  <c:v>2011</c:v>
                </c:pt>
                <c:pt idx="5">
                  <c:v>2012</c:v>
                </c:pt>
                <c:pt idx="6">
                  <c:v>2013</c:v>
                </c:pt>
              </c:numCache>
            </c:numRef>
          </c:cat>
          <c:val>
            <c:numRef>
              <c:f>Prestaciones!$B$8:$H$8</c:f>
              <c:numCache>
                <c:formatCode>#,##0</c:formatCode>
                <c:ptCount val="7"/>
                <c:pt idx="0">
                  <c:v>1692.5028149846262</c:v>
                </c:pt>
                <c:pt idx="1">
                  <c:v>3356.7268832770487</c:v>
                </c:pt>
                <c:pt idx="2">
                  <c:v>3224.3406653278657</c:v>
                </c:pt>
                <c:pt idx="3">
                  <c:v>3394.1091327637996</c:v>
                </c:pt>
                <c:pt idx="4">
                  <c:v>3022.0899701364901</c:v>
                </c:pt>
                <c:pt idx="5">
                  <c:v>2905.0766894848853</c:v>
                </c:pt>
                <c:pt idx="6">
                  <c:v>2741.3861971338702</c:v>
                </c:pt>
              </c:numCache>
            </c:numRef>
          </c:val>
        </c:ser>
        <c:ser>
          <c:idx val="4"/>
          <c:order val="4"/>
          <c:tx>
            <c:strRef>
              <c:f>Prestaciones!$A$9</c:f>
              <c:strCache>
                <c:ptCount val="1"/>
                <c:pt idx="0">
                  <c:v>Colectivo. Fondos de pensiones</c:v>
                </c:pt>
              </c:strCache>
            </c:strRef>
          </c:tx>
          <c:spPr>
            <a:solidFill>
              <a:srgbClr val="00B050"/>
            </a:solidFill>
          </c:spPr>
          <c:cat>
            <c:numRef>
              <c:f>Prestaciones!$B$4:$H$4</c:f>
              <c:numCache>
                <c:formatCode>General</c:formatCode>
                <c:ptCount val="7"/>
                <c:pt idx="0">
                  <c:v>2007</c:v>
                </c:pt>
                <c:pt idx="1">
                  <c:v>2008</c:v>
                </c:pt>
                <c:pt idx="2">
                  <c:v>2009</c:v>
                </c:pt>
                <c:pt idx="3">
                  <c:v>2010</c:v>
                </c:pt>
                <c:pt idx="4">
                  <c:v>2011</c:v>
                </c:pt>
                <c:pt idx="5">
                  <c:v>2012</c:v>
                </c:pt>
                <c:pt idx="6">
                  <c:v>2013</c:v>
                </c:pt>
              </c:numCache>
            </c:numRef>
          </c:cat>
          <c:val>
            <c:numRef>
              <c:f>Prestaciones!$B$9:$H$9</c:f>
              <c:numCache>
                <c:formatCode>#,##0</c:formatCode>
                <c:ptCount val="7"/>
                <c:pt idx="0">
                  <c:v>1245</c:v>
                </c:pt>
                <c:pt idx="1">
                  <c:v>1270</c:v>
                </c:pt>
                <c:pt idx="2">
                  <c:v>1379</c:v>
                </c:pt>
                <c:pt idx="3">
                  <c:v>1377</c:v>
                </c:pt>
                <c:pt idx="4">
                  <c:v>1327.1289999999999</c:v>
                </c:pt>
                <c:pt idx="5">
                  <c:v>1417.848</c:v>
                </c:pt>
                <c:pt idx="6">
                  <c:v>1417.7360000000001</c:v>
                </c:pt>
              </c:numCache>
            </c:numRef>
          </c:val>
        </c:ser>
        <c:dLbls/>
        <c:shape val="box"/>
        <c:axId val="58075008"/>
        <c:axId val="58093568"/>
        <c:axId val="0"/>
      </c:bar3DChart>
      <c:catAx>
        <c:axId val="58075008"/>
        <c:scaling>
          <c:orientation val="minMax"/>
        </c:scaling>
        <c:axPos val="b"/>
        <c:title>
          <c:tx>
            <c:rich>
              <a:bodyPr/>
              <a:lstStyle/>
              <a:p>
                <a:pPr>
                  <a:defRPr/>
                </a:pPr>
                <a:r>
                  <a:rPr lang="es-ES" dirty="0" smtClean="0"/>
                  <a:t>Prestaciones de pensiones pagadas</a:t>
                </a:r>
                <a:endParaRPr lang="es-ES" dirty="0"/>
              </a:p>
            </c:rich>
          </c:tx>
          <c:layout/>
        </c:title>
        <c:numFmt formatCode="General" sourceLinked="1"/>
        <c:tickLblPos val="nextTo"/>
        <c:crossAx val="58093568"/>
        <c:crosses val="autoZero"/>
        <c:auto val="1"/>
        <c:lblAlgn val="ctr"/>
        <c:lblOffset val="100"/>
      </c:catAx>
      <c:valAx>
        <c:axId val="58093568"/>
        <c:scaling>
          <c:orientation val="minMax"/>
        </c:scaling>
        <c:axPos val="l"/>
        <c:majorGridlines>
          <c:spPr>
            <a:ln>
              <a:solidFill>
                <a:schemeClr val="bg1">
                  <a:lumMod val="85000"/>
                </a:schemeClr>
              </a:solidFill>
            </a:ln>
          </c:spPr>
        </c:majorGridlines>
        <c:title>
          <c:tx>
            <c:rich>
              <a:bodyPr rot="-5400000" vert="horz"/>
              <a:lstStyle/>
              <a:p>
                <a:pPr>
                  <a:defRPr/>
                </a:pPr>
                <a:r>
                  <a:rPr lang="es-ES" dirty="0" smtClean="0"/>
                  <a:t>Millones</a:t>
                </a:r>
                <a:r>
                  <a:rPr lang="es-ES" baseline="0" dirty="0" smtClean="0"/>
                  <a:t> de euros</a:t>
                </a:r>
                <a:endParaRPr lang="es-ES" dirty="0"/>
              </a:p>
            </c:rich>
          </c:tx>
          <c:layout/>
        </c:title>
        <c:numFmt formatCode="#,##0" sourceLinked="1"/>
        <c:tickLblPos val="nextTo"/>
        <c:crossAx val="58075008"/>
        <c:crosses val="autoZero"/>
        <c:crossBetween val="between"/>
      </c:valAx>
    </c:plotArea>
    <c:legend>
      <c:legendPos val="r"/>
      <c:layout>
        <c:manualLayout>
          <c:xMode val="edge"/>
          <c:yMode val="edge"/>
          <c:x val="0.71468801941396565"/>
          <c:y val="0.13794833298583381"/>
          <c:w val="0.26782086848738085"/>
          <c:h val="0.62781103025590124"/>
        </c:manualLayout>
      </c:layout>
      <c:txPr>
        <a:bodyPr/>
        <a:lstStyle/>
        <a:p>
          <a:pPr>
            <a:defRPr sz="1600"/>
          </a:pPr>
          <a:endParaRPr lang="es-ES"/>
        </a:p>
      </c:txPr>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797071A-CB5F-4D9A-A23C-E7878039CFDA}" type="datetimeFigureOut">
              <a:rPr lang="es-ES" smtClean="0"/>
              <a:pPr/>
              <a:t>02/06/2014</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236273E-87E0-498B-A95C-7CC488E6E893}" type="slidenum">
              <a:rPr lang="es-ES" smtClean="0"/>
              <a:pPr/>
              <a:t>‹Nº›</a:t>
            </a:fld>
            <a:endParaRPr lang="es-ES"/>
          </a:p>
        </p:txBody>
      </p:sp>
    </p:spTree>
    <p:extLst>
      <p:ext uri="{BB962C8B-B14F-4D97-AF65-F5344CB8AC3E}">
        <p14:creationId xmlns:p14="http://schemas.microsoft.com/office/powerpoint/2010/main" xmlns="" val="1839863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6236273E-87E0-498B-A95C-7CC488E6E893}" type="slidenum">
              <a:rPr lang="es-ES" smtClean="0"/>
              <a:pPr/>
              <a:t>2</a:t>
            </a:fld>
            <a:endParaRPr lang="es-ES"/>
          </a:p>
        </p:txBody>
      </p:sp>
    </p:spTree>
    <p:extLst>
      <p:ext uri="{BB962C8B-B14F-4D97-AF65-F5344CB8AC3E}">
        <p14:creationId xmlns:p14="http://schemas.microsoft.com/office/powerpoint/2010/main" xmlns="" val="918193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14</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4167488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16</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2952305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17</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7711567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18</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3791669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19</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
        <p:nvSpPr>
          <p:cNvPr id="4" name="3 Marcador de notas"/>
          <p:cNvSpPr>
            <a:spLocks noGrp="1"/>
          </p:cNvSpPr>
          <p:nvPr>
            <p:ph type="body" idx="1"/>
          </p:nvPr>
        </p:nvSpPr>
        <p:spPr/>
        <p:txBody>
          <a:bodyPr>
            <a:normAutofit/>
          </a:bodyPr>
          <a:lstStyle/>
          <a:p>
            <a:endParaRPr lang="es-ES" dirty="0"/>
          </a:p>
        </p:txBody>
      </p:sp>
    </p:spTree>
    <p:extLst>
      <p:ext uri="{BB962C8B-B14F-4D97-AF65-F5344CB8AC3E}">
        <p14:creationId xmlns:p14="http://schemas.microsoft.com/office/powerpoint/2010/main" xmlns="" val="3938845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21</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8156342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22</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
        <p:nvSpPr>
          <p:cNvPr id="4" name="3 Marcador de notas"/>
          <p:cNvSpPr>
            <a:spLocks noGrp="1"/>
          </p:cNvSpPr>
          <p:nvPr>
            <p:ph type="body" idx="1"/>
          </p:nvPr>
        </p:nvSpPr>
        <p:spPr/>
        <p:txBody>
          <a:bodyPr>
            <a:normAutofit/>
          </a:bodyPr>
          <a:lstStyle/>
          <a:p>
            <a:endParaRPr lang="es-ES" dirty="0"/>
          </a:p>
        </p:txBody>
      </p:sp>
    </p:spTree>
    <p:extLst>
      <p:ext uri="{BB962C8B-B14F-4D97-AF65-F5344CB8AC3E}">
        <p14:creationId xmlns:p14="http://schemas.microsoft.com/office/powerpoint/2010/main" xmlns="" val="5154383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23</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
        <p:nvSpPr>
          <p:cNvPr id="4" name="3 Marcador de notas"/>
          <p:cNvSpPr>
            <a:spLocks noGrp="1"/>
          </p:cNvSpPr>
          <p:nvPr>
            <p:ph type="body" idx="1"/>
          </p:nvPr>
        </p:nvSpPr>
        <p:spPr/>
        <p:txBody>
          <a:bodyPr>
            <a:normAutofit/>
          </a:bodyPr>
          <a:lstStyle/>
          <a:p>
            <a:endParaRPr lang="es-ES" dirty="0"/>
          </a:p>
        </p:txBody>
      </p:sp>
    </p:spTree>
    <p:extLst>
      <p:ext uri="{BB962C8B-B14F-4D97-AF65-F5344CB8AC3E}">
        <p14:creationId xmlns:p14="http://schemas.microsoft.com/office/powerpoint/2010/main" xmlns="" val="3051841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6236273E-87E0-498B-A95C-7CC488E6E893}" type="slidenum">
              <a:rPr lang="es-ES" smtClean="0"/>
              <a:pPr/>
              <a:t>3</a:t>
            </a:fld>
            <a:endParaRPr lang="es-ES"/>
          </a:p>
        </p:txBody>
      </p:sp>
    </p:spTree>
    <p:extLst>
      <p:ext uri="{BB962C8B-B14F-4D97-AF65-F5344CB8AC3E}">
        <p14:creationId xmlns:p14="http://schemas.microsoft.com/office/powerpoint/2010/main" xmlns="" val="841711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6236273E-87E0-498B-A95C-7CC488E6E893}" type="slidenum">
              <a:rPr lang="es-ES" smtClean="0"/>
              <a:pPr/>
              <a:t>4</a:t>
            </a:fld>
            <a:endParaRPr lang="es-ES"/>
          </a:p>
        </p:txBody>
      </p:sp>
    </p:spTree>
    <p:extLst>
      <p:ext uri="{BB962C8B-B14F-4D97-AF65-F5344CB8AC3E}">
        <p14:creationId xmlns:p14="http://schemas.microsoft.com/office/powerpoint/2010/main" xmlns="" val="3256433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E14A6F8-A10E-46B5-9966-159AA928979E}" type="slidenum">
              <a:rPr lang="es-ES" smtClean="0"/>
              <a:pPr/>
              <a:t>6</a:t>
            </a:fld>
            <a:endParaRPr lang="es-ES" smtClean="0"/>
          </a:p>
        </p:txBody>
      </p:sp>
      <p:sp>
        <p:nvSpPr>
          <p:cNvPr id="24579"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3067757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5FE28BB7-2994-404C-B9C9-DE07DD6103D6}" type="slidenum">
              <a:rPr lang="es-ES" smtClean="0"/>
              <a:pPr/>
              <a:t>7</a:t>
            </a:fld>
            <a:endParaRPr lang="es-ES" smtClean="0"/>
          </a:p>
        </p:txBody>
      </p:sp>
      <p:sp>
        <p:nvSpPr>
          <p:cNvPr id="31747"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xmlns="" val="3906500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5FE28BB7-2994-404C-B9C9-DE07DD6103D6}" type="slidenum">
              <a:rPr lang="es-ES" smtClean="0"/>
              <a:pPr/>
              <a:t>9</a:t>
            </a:fld>
            <a:endParaRPr lang="es-ES" smtClean="0"/>
          </a:p>
        </p:txBody>
      </p:sp>
      <p:sp>
        <p:nvSpPr>
          <p:cNvPr id="31747"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xmlns="" val="2175568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5FE28BB7-2994-404C-B9C9-DE07DD6103D6}" type="slidenum">
              <a:rPr lang="es-ES" smtClean="0"/>
              <a:pPr/>
              <a:t>10</a:t>
            </a:fld>
            <a:endParaRPr lang="es-ES" smtClean="0"/>
          </a:p>
        </p:txBody>
      </p:sp>
      <p:sp>
        <p:nvSpPr>
          <p:cNvPr id="31747"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xmlns="" val="4044764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12</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2874928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BD50444-9290-4B17-B7AA-403E6C35AE80}" type="slidenum">
              <a:rPr lang="es-ES" smtClean="0"/>
              <a:pPr/>
              <a:t>13</a:t>
            </a:fld>
            <a:endParaRPr lang="es-ES" dirty="0" smtClean="0"/>
          </a:p>
        </p:txBody>
      </p:sp>
      <p:sp>
        <p:nvSpPr>
          <p:cNvPr id="32771" name="Rectangle 2"/>
          <p:cNvSpPr>
            <a:spLocks noGrp="1" noRot="1" noChangeAspect="1" noChangeArrowheads="1" noTextEdit="1"/>
          </p:cNvSpPr>
          <p:nvPr>
            <p:ph type="sldImg"/>
          </p:nvPr>
        </p:nvSpPr>
        <p:spPr>
          <a:xfrm>
            <a:off x="917575" y="744538"/>
            <a:ext cx="4962525" cy="3722687"/>
          </a:xfrm>
          <a:ln/>
        </p:spPr>
      </p:sp>
    </p:spTree>
    <p:extLst>
      <p:ext uri="{BB962C8B-B14F-4D97-AF65-F5344CB8AC3E}">
        <p14:creationId xmlns:p14="http://schemas.microsoft.com/office/powerpoint/2010/main" xmlns="" val="1984863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098EDD0-DC28-4139-90BA-0D8D23BCFBED}" type="datetime1">
              <a:rPr lang="es-ES" smtClean="0"/>
              <a:pPr/>
              <a:t>02/06/2014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04AF5AA-2044-4826-8076-4773E189D05F}" type="datetime1">
              <a:rPr lang="es-ES" smtClean="0"/>
              <a:pPr/>
              <a:t>02/06/2014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E822383-9072-461F-979C-5538DF49AE77}" type="datetime1">
              <a:rPr lang="es-ES" smtClean="0"/>
              <a:pPr/>
              <a:t>02/06/2014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150950C-633C-41C0-905D-7D9F08F2BD6D}" type="datetime1">
              <a:rPr lang="es-ES" smtClean="0"/>
              <a:pPr/>
              <a:t>02/06/2014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820528A-4BE6-41A4-844D-A0FDF2C8132B}" type="datetime1">
              <a:rPr lang="es-ES" smtClean="0"/>
              <a:pPr/>
              <a:t>02/06/2014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13ED7E5-71A9-4882-9EDA-A2BFB3E93BAA}" type="datetime1">
              <a:rPr lang="es-ES" smtClean="0"/>
              <a:pPr/>
              <a:t>02/06/2014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50B1538-F52E-4797-B596-47A714BD1C17}" type="datetime1">
              <a:rPr lang="es-ES" smtClean="0"/>
              <a:pPr/>
              <a:t>02/06/2014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27DED69-9C33-4270-949B-969482D2BCEE}" type="datetime1">
              <a:rPr lang="es-ES" smtClean="0"/>
              <a:pPr/>
              <a:t>02/06/2014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B5AD3E9-E4CB-4B36-A5D2-9EA5B3E54DA4}" type="datetime1">
              <a:rPr lang="es-ES" smtClean="0"/>
              <a:pPr/>
              <a:t>02/06/2014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44A28AF-ACFD-45DF-8446-33227C6E653A}" type="datetime1">
              <a:rPr lang="es-ES" smtClean="0"/>
              <a:pPr/>
              <a:t>02/06/2014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6FDF898-F743-49F0-AA81-83B201F49E7C}" type="datetime1">
              <a:rPr lang="es-ES" smtClean="0"/>
              <a:pPr/>
              <a:t>02/06/2014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1D864E9-44EC-4ED6-BE0C-C4903D45125F}"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C8AA6-D668-46ED-8E1C-53EB2178F83E}" type="datetime1">
              <a:rPr lang="es-ES" smtClean="0"/>
              <a:pPr/>
              <a:t>02/06/2014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D864E9-44EC-4ED6-BE0C-C4903D45125F}"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tile tx="0" ty="0" sx="100000" sy="100000" flip="none" algn="tl"/>
        </a:blipFill>
        <a:effectLst/>
      </p:bgPr>
    </p:bg>
    <p:spTree>
      <p:nvGrpSpPr>
        <p:cNvPr id="1" name=""/>
        <p:cNvGrpSpPr/>
        <p:nvPr/>
      </p:nvGrpSpPr>
      <p:grpSpPr>
        <a:xfrm>
          <a:off x="0" y="0"/>
          <a:ext cx="0" cy="0"/>
          <a:chOff x="0" y="0"/>
          <a:chExt cx="0" cy="0"/>
        </a:xfrm>
      </p:grpSpPr>
      <p:sp>
        <p:nvSpPr>
          <p:cNvPr id="3" name="2 CuadroTexto"/>
          <p:cNvSpPr txBox="1"/>
          <p:nvPr/>
        </p:nvSpPr>
        <p:spPr>
          <a:xfrm>
            <a:off x="323528" y="1280949"/>
            <a:ext cx="8820472" cy="1569660"/>
          </a:xfrm>
          <a:prstGeom prst="rect">
            <a:avLst/>
          </a:prstGeom>
          <a:noFill/>
        </p:spPr>
        <p:txBody>
          <a:bodyPr wrap="square" rtlCol="0">
            <a:spAutoFit/>
          </a:bodyPr>
          <a:lstStyle/>
          <a:p>
            <a:r>
              <a:rPr lang="es-ES" sz="4800" b="1" dirty="0" smtClean="0">
                <a:solidFill>
                  <a:srgbClr val="FF0000"/>
                </a:solidFill>
                <a:effectLst>
                  <a:outerShdw blurRad="38100" dist="38100" dir="2700000" algn="tl">
                    <a:srgbClr val="000000">
                      <a:alpha val="43137"/>
                    </a:srgbClr>
                  </a:outerShdw>
                </a:effectLst>
                <a:latin typeface="Trebuchet MS" pitchFamily="34" charset="0"/>
              </a:rPr>
              <a:t/>
            </a:r>
            <a:br>
              <a:rPr lang="es-ES" sz="4800" b="1" dirty="0" smtClean="0">
                <a:solidFill>
                  <a:srgbClr val="FF0000"/>
                </a:solidFill>
                <a:effectLst>
                  <a:outerShdw blurRad="38100" dist="38100" dir="2700000" algn="tl">
                    <a:srgbClr val="000000">
                      <a:alpha val="43137"/>
                    </a:srgbClr>
                  </a:outerShdw>
                </a:effectLst>
                <a:latin typeface="Trebuchet MS" pitchFamily="34" charset="0"/>
              </a:rPr>
            </a:br>
            <a:endParaRPr lang="es-ES" sz="4800" b="1" dirty="0">
              <a:solidFill>
                <a:srgbClr val="FF0000"/>
              </a:solidFill>
              <a:effectLst>
                <a:outerShdw blurRad="38100" dist="38100" dir="2700000" algn="tl">
                  <a:srgbClr val="000000">
                    <a:alpha val="43137"/>
                  </a:srgbClr>
                </a:outerShdw>
              </a:effectLst>
              <a:latin typeface="Trebuchet MS" pitchFamily="34" charset="0"/>
            </a:endParaRPr>
          </a:p>
        </p:txBody>
      </p:sp>
      <p:sp>
        <p:nvSpPr>
          <p:cNvPr id="4" name="3 Rectángulo"/>
          <p:cNvSpPr/>
          <p:nvPr/>
        </p:nvSpPr>
        <p:spPr>
          <a:xfrm>
            <a:off x="827584" y="620689"/>
            <a:ext cx="7200800" cy="5016758"/>
          </a:xfrm>
          <a:prstGeom prst="rect">
            <a:avLst/>
          </a:prstGeom>
        </p:spPr>
        <p:txBody>
          <a:bodyPr wrap="square">
            <a:spAutoFit/>
          </a:bodyPr>
          <a:lstStyle/>
          <a:p>
            <a:pPr algn="ctr"/>
            <a:r>
              <a:rPr lang="es-ES" sz="8000" b="1" dirty="0" smtClean="0">
                <a:solidFill>
                  <a:srgbClr val="FF0000"/>
                </a:solidFill>
                <a:effectLst>
                  <a:outerShdw blurRad="38100" dist="38100" dir="2700000" algn="tl">
                    <a:srgbClr val="000000">
                      <a:alpha val="43137"/>
                    </a:srgbClr>
                  </a:outerShdw>
                </a:effectLst>
              </a:rPr>
              <a:t>Propuestas de UNESPA de cara a la reforma fiscal</a:t>
            </a:r>
          </a:p>
        </p:txBody>
      </p:sp>
      <p:sp>
        <p:nvSpPr>
          <p:cNvPr id="5" name="4 CuadroTexto"/>
          <p:cNvSpPr txBox="1"/>
          <p:nvPr/>
        </p:nvSpPr>
        <p:spPr>
          <a:xfrm>
            <a:off x="6012160" y="6021288"/>
            <a:ext cx="2088232" cy="369332"/>
          </a:xfrm>
          <a:prstGeom prst="rect">
            <a:avLst/>
          </a:prstGeom>
          <a:noFill/>
        </p:spPr>
        <p:txBody>
          <a:bodyPr wrap="square" rtlCol="0">
            <a:spAutoFit/>
          </a:bodyPr>
          <a:lstStyle/>
          <a:p>
            <a:r>
              <a:rPr lang="es-ES" b="1" smtClean="0"/>
              <a:t>2 </a:t>
            </a:r>
            <a:r>
              <a:rPr lang="es-ES" b="1" dirty="0" smtClean="0"/>
              <a:t>de junio de 2014</a:t>
            </a:r>
            <a:endParaRPr lang="es-ES" b="1" dirty="0"/>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1</a:t>
            </a:fld>
            <a:endParaRPr lang="es-E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250825" y="1484313"/>
            <a:ext cx="7705725" cy="4622800"/>
          </a:xfrm>
          <a:prstGeom prst="rect">
            <a:avLst/>
          </a:prstGeom>
          <a:noFill/>
          <a:ln w="9525" algn="ctr">
            <a:noFill/>
            <a:miter lim="800000"/>
            <a:headEnd/>
            <a:tailEnd/>
          </a:ln>
        </p:spPr>
        <p:txBody>
          <a:bodyPr>
            <a:spAutoFit/>
          </a:bodyPr>
          <a:lstStyle/>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p:txBody>
      </p:sp>
      <p:sp>
        <p:nvSpPr>
          <p:cNvPr id="17411" name="Rectangle 4"/>
          <p:cNvSpPr>
            <a:spLocks noChangeArrowheads="1"/>
          </p:cNvSpPr>
          <p:nvPr/>
        </p:nvSpPr>
        <p:spPr bwMode="auto">
          <a:xfrm>
            <a:off x="-4664075" y="1368425"/>
            <a:ext cx="9144000" cy="0"/>
          </a:xfrm>
          <a:prstGeom prst="rect">
            <a:avLst/>
          </a:prstGeom>
          <a:noFill/>
          <a:ln w="9525" algn="ctr">
            <a:noFill/>
            <a:miter lim="800000"/>
            <a:headEnd/>
            <a:tailEnd/>
          </a:ln>
        </p:spPr>
        <p:txBody>
          <a:bodyPr wrap="none" anchor="ctr">
            <a:spAutoFit/>
          </a:bodyPr>
          <a:lstStyle/>
          <a:p>
            <a:endParaRPr lang="es-ES"/>
          </a:p>
        </p:txBody>
      </p:sp>
      <p:sp>
        <p:nvSpPr>
          <p:cNvPr id="17412" name="Rectangle 5"/>
          <p:cNvSpPr>
            <a:spLocks noChangeArrowheads="1"/>
          </p:cNvSpPr>
          <p:nvPr/>
        </p:nvSpPr>
        <p:spPr bwMode="auto">
          <a:xfrm>
            <a:off x="0" y="1617663"/>
            <a:ext cx="9144000" cy="0"/>
          </a:xfrm>
          <a:prstGeom prst="rect">
            <a:avLst/>
          </a:prstGeom>
          <a:noFill/>
          <a:ln w="9525" algn="ctr">
            <a:noFill/>
            <a:miter lim="800000"/>
            <a:headEnd/>
            <a:tailEnd/>
          </a:ln>
        </p:spPr>
        <p:txBody>
          <a:bodyPr wrap="none" anchor="ctr">
            <a:spAutoFit/>
          </a:bodyPr>
          <a:lstStyle/>
          <a:p>
            <a:endParaRPr lang="es-ES"/>
          </a:p>
        </p:txBody>
      </p:sp>
      <p:sp>
        <p:nvSpPr>
          <p:cNvPr id="8" name="7 CuadroTexto"/>
          <p:cNvSpPr txBox="1"/>
          <p:nvPr/>
        </p:nvSpPr>
        <p:spPr>
          <a:xfrm>
            <a:off x="251520" y="323945"/>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Ejemplo de acumulación del ahorro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9" name="8 CuadroTexto"/>
          <p:cNvSpPr txBox="1"/>
          <p:nvPr/>
        </p:nvSpPr>
        <p:spPr>
          <a:xfrm>
            <a:off x="755576" y="980728"/>
            <a:ext cx="7776864" cy="1323439"/>
          </a:xfrm>
          <a:prstGeom prst="rect">
            <a:avLst/>
          </a:prstGeom>
          <a:solidFill>
            <a:schemeClr val="bg1">
              <a:lumMod val="85000"/>
            </a:schemeClr>
          </a:solidFill>
        </p:spPr>
        <p:txBody>
          <a:bodyPr wrap="square" rtlCol="0">
            <a:spAutoFit/>
          </a:bodyPr>
          <a:lstStyle/>
          <a:p>
            <a:pPr marL="179388" indent="-179388">
              <a:buFont typeface="Wingdings" pitchFamily="2" charset="2"/>
              <a:buChar char="§"/>
            </a:pPr>
            <a:r>
              <a:rPr lang="es-ES" sz="1600" dirty="0" smtClean="0">
                <a:latin typeface="Arial" pitchFamily="34" charset="0"/>
                <a:cs typeface="Arial" pitchFamily="34" charset="0"/>
              </a:rPr>
              <a:t>Ciudadano de 30 años</a:t>
            </a:r>
          </a:p>
          <a:p>
            <a:pPr marL="179388" indent="-179388">
              <a:buFont typeface="Wingdings" pitchFamily="2" charset="2"/>
              <a:buChar char="§"/>
            </a:pPr>
            <a:r>
              <a:rPr lang="es-ES" sz="1600" dirty="0" smtClean="0">
                <a:latin typeface="Arial" pitchFamily="34" charset="0"/>
                <a:cs typeface="Arial" pitchFamily="34" charset="0"/>
              </a:rPr>
              <a:t>Edad de jubilación a los 67 años</a:t>
            </a:r>
          </a:p>
          <a:p>
            <a:pPr marL="179388" indent="-179388">
              <a:buFont typeface="Wingdings" pitchFamily="2" charset="2"/>
              <a:buChar char="§"/>
            </a:pPr>
            <a:r>
              <a:rPr lang="es-ES" sz="1600" dirty="0" smtClean="0">
                <a:latin typeface="Arial" pitchFamily="34" charset="0"/>
                <a:cs typeface="Arial" pitchFamily="34" charset="0"/>
              </a:rPr>
              <a:t>Ahorro de 3.30€ al día (99€ al mes)</a:t>
            </a:r>
          </a:p>
          <a:p>
            <a:pPr marL="179388" indent="-179388">
              <a:buFont typeface="Wingdings" pitchFamily="2" charset="2"/>
              <a:buChar char="§"/>
            </a:pPr>
            <a:r>
              <a:rPr lang="es-ES" sz="1600" dirty="0" smtClean="0">
                <a:latin typeface="Arial" pitchFamily="34" charset="0"/>
                <a:cs typeface="Arial" pitchFamily="34" charset="0"/>
              </a:rPr>
              <a:t>Ahorro acumulado a los 67 años (37 años de ahorro)</a:t>
            </a:r>
          </a:p>
          <a:p>
            <a:pPr marL="179388" indent="-179388">
              <a:buFont typeface="Wingdings" pitchFamily="2" charset="2"/>
              <a:buChar char="§"/>
            </a:pPr>
            <a:r>
              <a:rPr lang="es-ES" sz="1600" dirty="0" smtClean="0">
                <a:latin typeface="Arial" pitchFamily="34" charset="0"/>
                <a:cs typeface="Arial" pitchFamily="34" charset="0"/>
              </a:rPr>
              <a:t>Renta mensual vitalicia resultante </a:t>
            </a:r>
            <a:r>
              <a:rPr lang="es-ES" sz="1600" u="sng" dirty="0" smtClean="0">
                <a:solidFill>
                  <a:srgbClr val="FF0000"/>
                </a:solidFill>
                <a:latin typeface="Arial" pitchFamily="34" charset="0"/>
                <a:cs typeface="Arial" pitchFamily="34" charset="0"/>
              </a:rPr>
              <a:t>249€</a:t>
            </a:r>
            <a:endParaRPr lang="es-ES" sz="1600" dirty="0" smtClean="0">
              <a:solidFill>
                <a:srgbClr val="FF0000"/>
              </a:solidFill>
              <a:latin typeface="Arial" pitchFamily="34" charset="0"/>
              <a:cs typeface="Arial" pitchFamily="34" charset="0"/>
            </a:endParaRPr>
          </a:p>
        </p:txBody>
      </p:sp>
      <p:pic>
        <p:nvPicPr>
          <p:cNvPr id="2051" name="Picture 3"/>
          <p:cNvPicPr>
            <a:picLocks noChangeAspect="1" noChangeArrowheads="1"/>
          </p:cNvPicPr>
          <p:nvPr/>
        </p:nvPicPr>
        <p:blipFill>
          <a:blip r:embed="rId3" cstate="print"/>
          <a:srcRect/>
          <a:stretch>
            <a:fillRect/>
          </a:stretch>
        </p:blipFill>
        <p:spPr bwMode="auto">
          <a:xfrm>
            <a:off x="755576" y="2420888"/>
            <a:ext cx="7776864" cy="3744416"/>
          </a:xfrm>
          <a:prstGeom prst="rect">
            <a:avLst/>
          </a:prstGeom>
          <a:noFill/>
          <a:ln w="9525">
            <a:noFill/>
            <a:miter lim="800000"/>
            <a:headEnd/>
            <a:tailEnd/>
          </a:ln>
        </p:spPr>
      </p:pic>
      <p:sp>
        <p:nvSpPr>
          <p:cNvPr id="14" name="13 Elipse"/>
          <p:cNvSpPr/>
          <p:nvPr/>
        </p:nvSpPr>
        <p:spPr>
          <a:xfrm>
            <a:off x="6516216" y="1412776"/>
            <a:ext cx="1512168" cy="792088"/>
          </a:xfrm>
          <a:prstGeom prst="ellipse">
            <a:avLst/>
          </a:prstGeom>
          <a:solidFill>
            <a:schemeClr val="accent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700" dirty="0" smtClean="0">
                <a:latin typeface="Arial" pitchFamily="34" charset="0"/>
                <a:cs typeface="Arial" pitchFamily="34" charset="0"/>
              </a:rPr>
              <a:t>59.303 €</a:t>
            </a:r>
            <a:endParaRPr lang="es-ES" sz="1700" dirty="0">
              <a:latin typeface="Arial" pitchFamily="34" charset="0"/>
              <a:cs typeface="Arial" pitchFamily="34" charset="0"/>
            </a:endParaRPr>
          </a:p>
        </p:txBody>
      </p:sp>
      <p:sp>
        <p:nvSpPr>
          <p:cNvPr id="15" name="14 CuadroTexto"/>
          <p:cNvSpPr txBox="1"/>
          <p:nvPr/>
        </p:nvSpPr>
        <p:spPr>
          <a:xfrm>
            <a:off x="6156176" y="1032991"/>
            <a:ext cx="2232248" cy="307777"/>
          </a:xfrm>
          <a:prstGeom prst="rect">
            <a:avLst/>
          </a:prstGeom>
          <a:noFill/>
          <a:ln>
            <a:solidFill>
              <a:schemeClr val="bg1">
                <a:lumMod val="65000"/>
              </a:schemeClr>
            </a:solidFill>
            <a:prstDash val="dash"/>
          </a:ln>
        </p:spPr>
        <p:txBody>
          <a:bodyPr wrap="square" rtlCol="0">
            <a:spAutoFit/>
          </a:bodyPr>
          <a:lstStyle/>
          <a:p>
            <a:r>
              <a:rPr lang="es-ES" sz="1400" b="1" dirty="0" smtClean="0"/>
              <a:t>Complemento 20% pensión</a:t>
            </a:r>
            <a:endParaRPr lang="es-ES" sz="1400" b="1" dirty="0"/>
          </a:p>
        </p:txBody>
      </p:sp>
      <p:sp>
        <p:nvSpPr>
          <p:cNvPr id="18" name="17 Flecha derecha"/>
          <p:cNvSpPr/>
          <p:nvPr/>
        </p:nvSpPr>
        <p:spPr>
          <a:xfrm>
            <a:off x="5940152" y="1700808"/>
            <a:ext cx="432048" cy="288032"/>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19 CuadroTexto"/>
          <p:cNvSpPr txBox="1"/>
          <p:nvPr/>
        </p:nvSpPr>
        <p:spPr>
          <a:xfrm>
            <a:off x="1187624" y="6237312"/>
            <a:ext cx="1800200" cy="400110"/>
          </a:xfrm>
          <a:prstGeom prst="rect">
            <a:avLst/>
          </a:prstGeom>
          <a:noFill/>
        </p:spPr>
        <p:txBody>
          <a:bodyPr wrap="square" rtlCol="0">
            <a:spAutoFit/>
          </a:bodyPr>
          <a:lstStyle/>
          <a:p>
            <a:r>
              <a:rPr lang="es-ES" sz="1000" dirty="0" smtClean="0"/>
              <a:t>El capital constituido ha sido deflactado con un 2% de IPC</a:t>
            </a:r>
            <a:endParaRPr lang="es-ES" sz="1000" dirty="0"/>
          </a:p>
        </p:txBody>
      </p:sp>
      <p:sp>
        <p:nvSpPr>
          <p:cNvPr id="21" name="20 Elipse"/>
          <p:cNvSpPr/>
          <p:nvPr/>
        </p:nvSpPr>
        <p:spPr>
          <a:xfrm>
            <a:off x="755576" y="6281936"/>
            <a:ext cx="432048" cy="315416"/>
          </a:xfrm>
          <a:prstGeom prst="ellipse">
            <a:avLst/>
          </a:prstGeom>
          <a:solidFill>
            <a:schemeClr val="accent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00" dirty="0">
              <a:latin typeface="Arial" pitchFamily="34" charset="0"/>
              <a:cs typeface="Arial" pitchFamily="34" charset="0"/>
            </a:endParaRPr>
          </a:p>
        </p:txBody>
      </p:sp>
      <p:sp>
        <p:nvSpPr>
          <p:cNvPr id="13" name="12 Rectángulo"/>
          <p:cNvSpPr/>
          <p:nvPr/>
        </p:nvSpPr>
        <p:spPr>
          <a:xfrm>
            <a:off x="8244408" y="6464369"/>
            <a:ext cx="648072" cy="276999"/>
          </a:xfrm>
          <a:prstGeom prst="rect">
            <a:avLst/>
          </a:prstGeom>
        </p:spPr>
        <p:txBody>
          <a:bodyPr wrap="square" anchor="ctr">
            <a:spAutoFit/>
          </a:bodyPr>
          <a:lstStyle/>
          <a:p>
            <a:r>
              <a:rPr lang="es-ES" sz="1200" dirty="0" smtClean="0"/>
              <a:t>10</a:t>
            </a:r>
            <a:endParaRPr lang="es-ES"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tile tx="0" ty="0" sx="100000" sy="100000" flip="none" algn="tl"/>
        </a:blipFill>
        <a:effectLst/>
      </p:bgPr>
    </p:bg>
    <p:spTree>
      <p:nvGrpSpPr>
        <p:cNvPr id="1" name=""/>
        <p:cNvGrpSpPr/>
        <p:nvPr/>
      </p:nvGrpSpPr>
      <p:grpSpPr>
        <a:xfrm>
          <a:off x="0" y="0"/>
          <a:ext cx="0" cy="0"/>
          <a:chOff x="0" y="0"/>
          <a:chExt cx="0" cy="0"/>
        </a:xfrm>
      </p:grpSpPr>
      <p:sp>
        <p:nvSpPr>
          <p:cNvPr id="3" name="2 CuadroTexto"/>
          <p:cNvSpPr txBox="1"/>
          <p:nvPr/>
        </p:nvSpPr>
        <p:spPr>
          <a:xfrm>
            <a:off x="323528" y="1280949"/>
            <a:ext cx="8820472" cy="1569660"/>
          </a:xfrm>
          <a:prstGeom prst="rect">
            <a:avLst/>
          </a:prstGeom>
          <a:noFill/>
        </p:spPr>
        <p:txBody>
          <a:bodyPr wrap="square" rtlCol="0">
            <a:spAutoFit/>
          </a:bodyPr>
          <a:lstStyle/>
          <a:p>
            <a:r>
              <a:rPr lang="es-ES" sz="4800" b="1" dirty="0" smtClean="0">
                <a:solidFill>
                  <a:srgbClr val="FF0000"/>
                </a:solidFill>
                <a:effectLst>
                  <a:outerShdw blurRad="38100" dist="38100" dir="2700000" algn="tl">
                    <a:srgbClr val="000000">
                      <a:alpha val="43137"/>
                    </a:srgbClr>
                  </a:outerShdw>
                </a:effectLst>
                <a:latin typeface="Trebuchet MS" pitchFamily="34" charset="0"/>
              </a:rPr>
              <a:t/>
            </a:r>
            <a:br>
              <a:rPr lang="es-ES" sz="4800" b="1" dirty="0" smtClean="0">
                <a:solidFill>
                  <a:srgbClr val="FF0000"/>
                </a:solidFill>
                <a:effectLst>
                  <a:outerShdw blurRad="38100" dist="38100" dir="2700000" algn="tl">
                    <a:srgbClr val="000000">
                      <a:alpha val="43137"/>
                    </a:srgbClr>
                  </a:outerShdw>
                </a:effectLst>
                <a:latin typeface="Trebuchet MS" pitchFamily="34" charset="0"/>
              </a:rPr>
            </a:br>
            <a:endParaRPr lang="es-ES" sz="4800" b="1" dirty="0">
              <a:solidFill>
                <a:srgbClr val="FF0000"/>
              </a:solidFill>
              <a:effectLst>
                <a:outerShdw blurRad="38100" dist="38100" dir="2700000" algn="tl">
                  <a:srgbClr val="000000">
                    <a:alpha val="43137"/>
                  </a:srgbClr>
                </a:outerShdw>
              </a:effectLst>
              <a:latin typeface="Trebuchet MS" pitchFamily="34" charset="0"/>
            </a:endParaRPr>
          </a:p>
        </p:txBody>
      </p:sp>
      <p:sp>
        <p:nvSpPr>
          <p:cNvPr id="4" name="3 Rectángulo"/>
          <p:cNvSpPr/>
          <p:nvPr/>
        </p:nvSpPr>
        <p:spPr>
          <a:xfrm>
            <a:off x="827584" y="620689"/>
            <a:ext cx="7200800" cy="538609"/>
          </a:xfrm>
          <a:prstGeom prst="rect">
            <a:avLst/>
          </a:prstGeom>
        </p:spPr>
        <p:txBody>
          <a:bodyPr wrap="square">
            <a:spAutoFit/>
          </a:bodyPr>
          <a:lstStyle/>
          <a:p>
            <a:pPr algn="ctr"/>
            <a:r>
              <a:rPr lang="es-ES" sz="1100" b="1" dirty="0" smtClean="0">
                <a:solidFill>
                  <a:srgbClr val="FF0000"/>
                </a:solidFill>
                <a:effectLst>
                  <a:outerShdw blurRad="38100" dist="38100" dir="2700000" algn="tl">
                    <a:srgbClr val="000000">
                      <a:alpha val="43137"/>
                    </a:srgbClr>
                  </a:outerShdw>
                </a:effectLst>
              </a:rPr>
              <a:t/>
            </a:r>
            <a:br>
              <a:rPr lang="es-ES" sz="1100" b="1" dirty="0" smtClean="0">
                <a:solidFill>
                  <a:srgbClr val="FF0000"/>
                </a:solidFill>
                <a:effectLst>
                  <a:outerShdw blurRad="38100" dist="38100" dir="2700000" algn="tl">
                    <a:srgbClr val="000000">
                      <a:alpha val="43137"/>
                    </a:srgbClr>
                  </a:outerShdw>
                </a:effectLst>
              </a:rPr>
            </a:br>
            <a:endParaRPr lang="es-ES" b="1" dirty="0">
              <a:solidFill>
                <a:srgbClr val="FF0000"/>
              </a:solidFill>
              <a:effectLst>
                <a:outerShdw blurRad="38100" dist="38100" dir="2700000" algn="tl">
                  <a:srgbClr val="000000">
                    <a:alpha val="43137"/>
                  </a:srgbClr>
                </a:outerShdw>
              </a:effectLst>
            </a:endParaRPr>
          </a:p>
        </p:txBody>
      </p:sp>
      <p:sp>
        <p:nvSpPr>
          <p:cNvPr id="5" name="4 Rectángulo"/>
          <p:cNvSpPr/>
          <p:nvPr/>
        </p:nvSpPr>
        <p:spPr>
          <a:xfrm>
            <a:off x="2286000" y="1340768"/>
            <a:ext cx="4572000" cy="4247317"/>
          </a:xfrm>
          <a:prstGeom prst="rect">
            <a:avLst/>
          </a:prstGeom>
        </p:spPr>
        <p:txBody>
          <a:bodyPr>
            <a:spAutoFit/>
          </a:bodyPr>
          <a:lstStyle/>
          <a:p>
            <a:r>
              <a:rPr lang="es-ES" sz="5400" b="1" dirty="0" smtClean="0">
                <a:solidFill>
                  <a:srgbClr val="FF0000"/>
                </a:solidFill>
                <a:effectLst>
                  <a:outerShdw blurRad="38100" dist="38100" dir="2700000" algn="tl">
                    <a:srgbClr val="000000">
                      <a:alpha val="43137"/>
                    </a:srgbClr>
                  </a:outerShdw>
                </a:effectLst>
              </a:rPr>
              <a:t>Propuestas fiscales relacionadas con el ahorro y la previsión</a:t>
            </a:r>
            <a:endParaRPr lang="es-ES" sz="5400" dirty="0"/>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11</a:t>
            </a:fld>
            <a:endParaRPr lang="es-E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548681"/>
            <a:ext cx="8712968" cy="6247864"/>
          </a:xfrm>
          <a:prstGeom prst="rect">
            <a:avLst/>
          </a:prstGeom>
        </p:spPr>
        <p:txBody>
          <a:bodyPr wrap="square">
            <a:spAutoFit/>
          </a:bodyPr>
          <a:lstStyle/>
          <a:p>
            <a:pPr marL="352425" indent="-352425" algn="just">
              <a:buFont typeface="Wingdings"/>
              <a:buChar char="§"/>
            </a:pPr>
            <a:endParaRPr lang="es-ES" sz="2000" dirty="0" smtClean="0">
              <a:solidFill>
                <a:srgbClr val="0070C0"/>
              </a:solidFill>
              <a:latin typeface="Trebuchet MS" pitchFamily="34" charset="0"/>
            </a:endParaRPr>
          </a:p>
          <a:p>
            <a:pPr marL="457200" indent="-457200" algn="just"/>
            <a:endParaRPr lang="es-ES" sz="2000" b="1" dirty="0" smtClean="0">
              <a:solidFill>
                <a:srgbClr val="FF0000"/>
              </a:solidFill>
              <a:latin typeface="Trebuchet MS"/>
            </a:endParaRPr>
          </a:p>
          <a:p>
            <a:pPr marL="352425" indent="-352425" algn="just">
              <a:buFont typeface="Wingdings" pitchFamily="2" charset="2"/>
              <a:buChar char="Ø"/>
            </a:pPr>
            <a:r>
              <a:rPr lang="es-ES" sz="2000" dirty="0" smtClean="0">
                <a:latin typeface="Trebuchet MS"/>
              </a:rPr>
              <a:t>Desde la anterior reforma del IRPF se viene propugnado la conveniencia de establecer una neutralidad fiscal para todos los instrumentos de ahorro</a:t>
            </a:r>
          </a:p>
          <a:p>
            <a:pPr marL="352425" indent="-352425" algn="just">
              <a:buFont typeface="Wingdings" pitchFamily="2" charset="2"/>
              <a:buChar char="Ø"/>
            </a:pPr>
            <a:endParaRPr lang="es-ES" sz="2000" dirty="0" smtClean="0">
              <a:latin typeface="Trebuchet MS"/>
            </a:endParaRPr>
          </a:p>
          <a:p>
            <a:pPr marL="352425" indent="-352425" algn="just">
              <a:buFont typeface="Wingdings" pitchFamily="2" charset="2"/>
              <a:buChar char="Ø"/>
            </a:pPr>
            <a:r>
              <a:rPr lang="es-ES" sz="2000" dirty="0" smtClean="0">
                <a:latin typeface="Trebuchet MS"/>
              </a:rPr>
              <a:t>El propio Informe de la Comisión de Expertos señala también la necesidad de favorecer la neutralidad fiscal del ahorro</a:t>
            </a:r>
          </a:p>
          <a:p>
            <a:pPr marL="352425" indent="-352425" algn="just"/>
            <a:endParaRPr lang="es-ES" sz="2000" dirty="0" smtClean="0">
              <a:latin typeface="Trebuchet MS"/>
            </a:endParaRPr>
          </a:p>
          <a:p>
            <a:pPr marL="352425" indent="-352425" algn="just">
              <a:buFont typeface="Wingdings" pitchFamily="2" charset="2"/>
              <a:buChar char="Ø"/>
            </a:pPr>
            <a:r>
              <a:rPr lang="es-ES" sz="2000" dirty="0" smtClean="0">
                <a:latin typeface="Trebuchet MS"/>
              </a:rPr>
              <a:t>La denominada neutralidad fiscal perjudica el ahorro a largo plazo y debilita el papel de inversores institucional de las aseguradoras y gestoras de planes de pensiones</a:t>
            </a:r>
          </a:p>
          <a:p>
            <a:pPr marL="352425" indent="-352425" algn="just">
              <a:buFont typeface="Wingdings" pitchFamily="2" charset="2"/>
              <a:buChar char="Ø"/>
            </a:pPr>
            <a:endParaRPr lang="es-ES" sz="2000" dirty="0" smtClean="0">
              <a:latin typeface="Trebuchet MS"/>
            </a:endParaRPr>
          </a:p>
          <a:p>
            <a:pPr marL="352425" indent="-352425" algn="just">
              <a:buFont typeface="Wingdings" pitchFamily="2" charset="2"/>
              <a:buChar char="Ø"/>
            </a:pPr>
            <a:r>
              <a:rPr lang="es-ES" sz="2000" dirty="0" smtClean="0">
                <a:latin typeface="Trebuchet MS"/>
              </a:rPr>
              <a:t>A igualdad de tratamiento, cualquier persona siempre va a optar por la inversión a corto plazo</a:t>
            </a:r>
          </a:p>
          <a:p>
            <a:pPr marL="352425" indent="-352425" algn="just">
              <a:buFont typeface="Wingdings" pitchFamily="2" charset="2"/>
              <a:buChar char="Ø"/>
            </a:pPr>
            <a:endParaRPr lang="es-ES" sz="2000" dirty="0" smtClean="0">
              <a:latin typeface="Trebuchet MS"/>
            </a:endParaRPr>
          </a:p>
          <a:p>
            <a:pPr marL="352425" indent="-352425" algn="just">
              <a:buFont typeface="Wingdings" pitchFamily="2" charset="2"/>
              <a:buChar char="Ø"/>
            </a:pPr>
            <a:r>
              <a:rPr lang="es-ES" sz="2000" dirty="0" smtClean="0">
                <a:latin typeface="Trebuchet MS"/>
              </a:rPr>
              <a:t>La iliquidez es una opción por la que cualquier inversor va a pedir una compensación. La entidad aseguradora no puede conceder ninguna retribución adicional que la de los activos en los que invierte, por lo que la compensación tiene que derivar del tratamiento fiscal</a:t>
            </a:r>
          </a:p>
        </p:txBody>
      </p:sp>
      <p:sp>
        <p:nvSpPr>
          <p:cNvPr id="7" name="6 CuadroTexto"/>
          <p:cNvSpPr txBox="1"/>
          <p:nvPr/>
        </p:nvSpPr>
        <p:spPr>
          <a:xfrm>
            <a:off x="-1" y="188640"/>
            <a:ext cx="9144001" cy="707886"/>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Introducción: La neutralidad fiscal</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12</a:t>
            </a:fld>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548681"/>
            <a:ext cx="8712968" cy="8094524"/>
          </a:xfrm>
          <a:prstGeom prst="rect">
            <a:avLst/>
          </a:prstGeom>
        </p:spPr>
        <p:txBody>
          <a:bodyPr wrap="square">
            <a:spAutoFit/>
          </a:bodyPr>
          <a:lstStyle/>
          <a:p>
            <a:pPr marL="352425" indent="-352425" algn="just"/>
            <a:endParaRPr lang="es-ES" sz="2000" dirty="0" smtClean="0">
              <a:latin typeface="Trebuchet MS"/>
            </a:endParaRPr>
          </a:p>
          <a:p>
            <a:pPr marL="352425" indent="-352425" algn="just">
              <a:buFont typeface="Wingdings" pitchFamily="2" charset="2"/>
              <a:buChar char="Ø"/>
            </a:pPr>
            <a:r>
              <a:rPr lang="es-ES" sz="2000" dirty="0" smtClean="0">
                <a:latin typeface="Trebuchet MS"/>
              </a:rPr>
              <a:t>Hay que establecer una </a:t>
            </a:r>
            <a:r>
              <a:rPr lang="es-ES" sz="2000" dirty="0" smtClean="0">
                <a:solidFill>
                  <a:srgbClr val="FF0000"/>
                </a:solidFill>
                <a:latin typeface="Trebuchet MS"/>
              </a:rPr>
              <a:t>DISCRIMINACIÓN POSITIVA </a:t>
            </a:r>
            <a:r>
              <a:rPr lang="es-ES" sz="2000" dirty="0" smtClean="0">
                <a:latin typeface="Trebuchet MS"/>
              </a:rPr>
              <a:t>en un doble sentido:</a:t>
            </a:r>
          </a:p>
          <a:p>
            <a:pPr marL="1266825" lvl="2" indent="-352425" algn="just">
              <a:buFont typeface="Arial" pitchFamily="34" charset="0"/>
              <a:buChar char="•"/>
            </a:pPr>
            <a:r>
              <a:rPr lang="es-ES" sz="2000" dirty="0" smtClean="0">
                <a:latin typeface="Trebuchet MS"/>
              </a:rPr>
              <a:t>Para los productos vinculados a la jubilación</a:t>
            </a:r>
          </a:p>
          <a:p>
            <a:pPr marL="1266825" lvl="2" indent="-352425" algn="just">
              <a:buFont typeface="Arial" pitchFamily="34" charset="0"/>
              <a:buChar char="•"/>
            </a:pPr>
            <a:r>
              <a:rPr lang="es-ES" sz="2000" dirty="0" smtClean="0">
                <a:latin typeface="Trebuchet MS"/>
              </a:rPr>
              <a:t>Para las prestaciones en forma de renta vitalicia</a:t>
            </a:r>
          </a:p>
          <a:p>
            <a:pPr marL="352425" indent="-352425" algn="just"/>
            <a:endParaRPr lang="es-ES" sz="2000" dirty="0" smtClean="0">
              <a:latin typeface="Trebuchet MS"/>
            </a:endParaRPr>
          </a:p>
          <a:p>
            <a:pPr marL="352425" indent="-352425" algn="just">
              <a:buFont typeface="Wingdings" pitchFamily="2" charset="2"/>
              <a:buChar char="Ø"/>
            </a:pPr>
            <a:r>
              <a:rPr lang="es-ES" sz="2000" dirty="0" smtClean="0">
                <a:latin typeface="Trebuchet MS"/>
              </a:rPr>
              <a:t>Todos los países de la Unión Europea conceden incentivos fiscales a los productos destinados a la jubilación y a las rentas vitalicias.</a:t>
            </a:r>
          </a:p>
          <a:p>
            <a:pPr marL="352425" indent="-352425" algn="just">
              <a:buFont typeface="Wingdings" pitchFamily="2" charset="2"/>
              <a:buChar char="Ø"/>
            </a:pPr>
            <a:endParaRPr lang="es-ES" sz="2000" dirty="0" smtClean="0">
              <a:latin typeface="Trebuchet MS"/>
            </a:endParaRPr>
          </a:p>
          <a:p>
            <a:pPr marL="352425" lvl="2" indent="-352425" algn="just">
              <a:buFont typeface="Wingdings" pitchFamily="2" charset="2"/>
              <a:buChar char="Ø"/>
            </a:pPr>
            <a:r>
              <a:rPr lang="es-ES" sz="2000" dirty="0" smtClean="0">
                <a:solidFill>
                  <a:srgbClr val="0070C0"/>
                </a:solidFill>
                <a:latin typeface="Trebuchet MS"/>
              </a:rPr>
              <a:t>FRANCIA</a:t>
            </a:r>
            <a:endParaRPr lang="es-ES" sz="2000" dirty="0" smtClean="0">
              <a:latin typeface="Trebuchet MS"/>
            </a:endParaRPr>
          </a:p>
          <a:p>
            <a:pPr marL="809625" lvl="3" indent="-352425" algn="just">
              <a:buFont typeface="Arial" pitchFamily="34" charset="0"/>
              <a:buChar char="•"/>
            </a:pPr>
            <a:r>
              <a:rPr lang="es-ES" sz="2000" dirty="0" smtClean="0">
                <a:latin typeface="Trebuchet MS"/>
              </a:rPr>
              <a:t>Tiene varios productos con reducción en base imponible como los </a:t>
            </a:r>
            <a:r>
              <a:rPr lang="es-ES" sz="2000" i="1" dirty="0" err="1" smtClean="0">
                <a:solidFill>
                  <a:srgbClr val="FFC000"/>
                </a:solidFill>
                <a:latin typeface="Trebuchet MS"/>
              </a:rPr>
              <a:t>Madelin</a:t>
            </a:r>
            <a:r>
              <a:rPr lang="es-ES" sz="2000" dirty="0" smtClean="0">
                <a:solidFill>
                  <a:srgbClr val="FFC000"/>
                </a:solidFill>
                <a:latin typeface="Trebuchet MS"/>
              </a:rPr>
              <a:t> </a:t>
            </a:r>
            <a:r>
              <a:rPr lang="es-ES" sz="2000" dirty="0" smtClean="0">
                <a:latin typeface="Trebuchet MS"/>
              </a:rPr>
              <a:t>(trabajadores) y los </a:t>
            </a:r>
            <a:r>
              <a:rPr lang="es-ES" sz="2000" i="1" dirty="0" err="1" smtClean="0">
                <a:solidFill>
                  <a:srgbClr val="FFC000"/>
                </a:solidFill>
                <a:latin typeface="Trebuchet MS"/>
              </a:rPr>
              <a:t>PERP</a:t>
            </a:r>
            <a:r>
              <a:rPr lang="es-ES" sz="2000" dirty="0" smtClean="0">
                <a:latin typeface="Trebuchet MS"/>
              </a:rPr>
              <a:t> (autónomos)</a:t>
            </a:r>
            <a:endParaRPr lang="es-ES" sz="2000" dirty="0" smtClean="0">
              <a:solidFill>
                <a:srgbClr val="0070C0"/>
              </a:solidFill>
              <a:latin typeface="Trebuchet MS"/>
            </a:endParaRPr>
          </a:p>
          <a:p>
            <a:pPr marL="352425" indent="-352425" algn="just">
              <a:buFont typeface="Wingdings" pitchFamily="2" charset="2"/>
              <a:buChar char="Ø"/>
            </a:pPr>
            <a:endParaRPr lang="es-ES" sz="2000" dirty="0" smtClean="0">
              <a:solidFill>
                <a:srgbClr val="0070C0"/>
              </a:solidFill>
              <a:latin typeface="Trebuchet MS"/>
            </a:endParaRPr>
          </a:p>
          <a:p>
            <a:pPr marL="352425" indent="-352425" algn="just">
              <a:buFont typeface="Wingdings" pitchFamily="2" charset="2"/>
              <a:buChar char="Ø"/>
            </a:pPr>
            <a:r>
              <a:rPr lang="es-ES" sz="2000" dirty="0" smtClean="0">
                <a:solidFill>
                  <a:srgbClr val="0070C0"/>
                </a:solidFill>
                <a:latin typeface="Trebuchet MS"/>
              </a:rPr>
              <a:t>ITALIA</a:t>
            </a:r>
          </a:p>
          <a:p>
            <a:pPr marL="809625" lvl="1" indent="-352425" algn="just">
              <a:buFont typeface="Arial" pitchFamily="34" charset="0"/>
              <a:buChar char="•"/>
            </a:pPr>
            <a:r>
              <a:rPr lang="es-ES" sz="2000" dirty="0" smtClean="0">
                <a:latin typeface="Trebuchet MS"/>
              </a:rPr>
              <a:t>Los productos con reducción e base imponible son los </a:t>
            </a:r>
            <a:r>
              <a:rPr lang="es-ES" sz="2000" i="1" dirty="0" err="1" smtClean="0">
                <a:solidFill>
                  <a:srgbClr val="FFC000"/>
                </a:solidFill>
                <a:latin typeface="Trebuchet MS"/>
              </a:rPr>
              <a:t>FPA</a:t>
            </a:r>
            <a:r>
              <a:rPr lang="es-ES" sz="2000" i="1" dirty="0" smtClean="0">
                <a:solidFill>
                  <a:srgbClr val="FFC000"/>
                </a:solidFill>
                <a:latin typeface="Trebuchet MS"/>
              </a:rPr>
              <a:t> (</a:t>
            </a:r>
            <a:r>
              <a:rPr lang="es-ES" sz="2000" i="1" dirty="0" err="1" smtClean="0">
                <a:solidFill>
                  <a:srgbClr val="FFC000"/>
                </a:solidFill>
                <a:latin typeface="Trebuchet MS"/>
              </a:rPr>
              <a:t>Fondi</a:t>
            </a:r>
            <a:r>
              <a:rPr lang="es-ES" sz="2000" i="1" dirty="0" smtClean="0">
                <a:solidFill>
                  <a:srgbClr val="FFC000"/>
                </a:solidFill>
                <a:latin typeface="Trebuchet MS"/>
              </a:rPr>
              <a:t> </a:t>
            </a:r>
            <a:r>
              <a:rPr lang="es-ES" sz="2000" i="1" dirty="0" err="1" smtClean="0">
                <a:solidFill>
                  <a:srgbClr val="FFC000"/>
                </a:solidFill>
                <a:latin typeface="Trebuchet MS"/>
              </a:rPr>
              <a:t>Pensioni</a:t>
            </a:r>
            <a:r>
              <a:rPr lang="es-ES" sz="2000" i="1" dirty="0" smtClean="0">
                <a:solidFill>
                  <a:srgbClr val="FFC000"/>
                </a:solidFill>
                <a:latin typeface="Trebuchet MS"/>
              </a:rPr>
              <a:t> </a:t>
            </a:r>
            <a:r>
              <a:rPr lang="es-ES" sz="2000" i="1" dirty="0" err="1" smtClean="0">
                <a:solidFill>
                  <a:srgbClr val="FFC000"/>
                </a:solidFill>
                <a:latin typeface="Trebuchet MS"/>
              </a:rPr>
              <a:t>Aperti</a:t>
            </a:r>
            <a:r>
              <a:rPr lang="es-ES" sz="2000" i="1" dirty="0" smtClean="0">
                <a:solidFill>
                  <a:srgbClr val="FFC000"/>
                </a:solidFill>
                <a:latin typeface="Trebuchet MS"/>
              </a:rPr>
              <a:t>) </a:t>
            </a:r>
            <a:r>
              <a:rPr lang="es-ES" sz="2000" dirty="0" smtClean="0">
                <a:latin typeface="Trebuchet MS"/>
              </a:rPr>
              <a:t>y los </a:t>
            </a:r>
            <a:r>
              <a:rPr lang="es-ES" sz="2000" i="1" dirty="0" err="1" smtClean="0">
                <a:solidFill>
                  <a:srgbClr val="FFC000"/>
                </a:solidFill>
                <a:latin typeface="Trebuchet MS"/>
              </a:rPr>
              <a:t>PIP</a:t>
            </a:r>
            <a:r>
              <a:rPr lang="es-ES" sz="2000" i="1" dirty="0" smtClean="0">
                <a:solidFill>
                  <a:srgbClr val="FFC000"/>
                </a:solidFill>
                <a:latin typeface="Trebuchet MS"/>
              </a:rPr>
              <a:t> (</a:t>
            </a:r>
            <a:r>
              <a:rPr lang="es-ES" sz="2000" i="1" dirty="0" err="1" smtClean="0">
                <a:solidFill>
                  <a:srgbClr val="FFC000"/>
                </a:solidFill>
                <a:latin typeface="Trebuchet MS"/>
              </a:rPr>
              <a:t>Piani</a:t>
            </a:r>
            <a:r>
              <a:rPr lang="es-ES" sz="2000" i="1" dirty="0" smtClean="0">
                <a:solidFill>
                  <a:srgbClr val="FFC000"/>
                </a:solidFill>
                <a:latin typeface="Trebuchet MS"/>
              </a:rPr>
              <a:t> </a:t>
            </a:r>
            <a:r>
              <a:rPr lang="es-ES" sz="2000" i="1" dirty="0" err="1" smtClean="0">
                <a:solidFill>
                  <a:srgbClr val="FFC000"/>
                </a:solidFill>
                <a:latin typeface="Trebuchet MS"/>
              </a:rPr>
              <a:t>Individuali</a:t>
            </a:r>
            <a:r>
              <a:rPr lang="es-ES" sz="2000" i="1" dirty="0" smtClean="0">
                <a:solidFill>
                  <a:srgbClr val="FFC000"/>
                </a:solidFill>
                <a:latin typeface="Trebuchet MS"/>
              </a:rPr>
              <a:t> </a:t>
            </a:r>
            <a:r>
              <a:rPr lang="es-ES" sz="2000" i="1" dirty="0" err="1" smtClean="0">
                <a:solidFill>
                  <a:srgbClr val="FFC000"/>
                </a:solidFill>
                <a:latin typeface="Trebuchet MS"/>
              </a:rPr>
              <a:t>Pensionistici</a:t>
            </a:r>
            <a:r>
              <a:rPr lang="es-ES" sz="2000" i="1" dirty="0" smtClean="0">
                <a:solidFill>
                  <a:srgbClr val="FFC000"/>
                </a:solidFill>
                <a:latin typeface="Trebuchet MS"/>
              </a:rPr>
              <a:t>)</a:t>
            </a:r>
          </a:p>
          <a:p>
            <a:pPr marL="352425" indent="-352425" algn="just">
              <a:buFont typeface="Wingdings" pitchFamily="2" charset="2"/>
              <a:buChar char="Ø"/>
            </a:pPr>
            <a:endParaRPr lang="es-ES" sz="2000" dirty="0" smtClean="0">
              <a:solidFill>
                <a:srgbClr val="0070C0"/>
              </a:solidFill>
              <a:latin typeface="Trebuchet MS"/>
            </a:endParaRPr>
          </a:p>
          <a:p>
            <a:pPr marL="352425" indent="-352425" algn="just">
              <a:buFont typeface="Wingdings" pitchFamily="2" charset="2"/>
              <a:buChar char="Ø"/>
            </a:pPr>
            <a:r>
              <a:rPr lang="es-ES" sz="2000" dirty="0" smtClean="0">
                <a:solidFill>
                  <a:srgbClr val="0070C0"/>
                </a:solidFill>
                <a:latin typeface="Trebuchet MS"/>
              </a:rPr>
              <a:t>ALEMANIA</a:t>
            </a:r>
          </a:p>
          <a:p>
            <a:pPr marL="809625" lvl="1" indent="-352425" algn="just">
              <a:buFont typeface="Arial" pitchFamily="34" charset="0"/>
              <a:buChar char="•"/>
            </a:pPr>
            <a:r>
              <a:rPr lang="es-ES" sz="2000" dirty="0" smtClean="0">
                <a:latin typeface="Trebuchet MS"/>
              </a:rPr>
              <a:t>Tiene varios productos con reducción en base imponible como los </a:t>
            </a:r>
            <a:r>
              <a:rPr lang="es-ES" sz="2000" i="1" dirty="0" smtClean="0">
                <a:solidFill>
                  <a:srgbClr val="FFC000"/>
                </a:solidFill>
                <a:latin typeface="Trebuchet MS"/>
              </a:rPr>
              <a:t>Basic </a:t>
            </a:r>
            <a:r>
              <a:rPr lang="es-ES" sz="2000" i="1" dirty="0" err="1" smtClean="0">
                <a:solidFill>
                  <a:srgbClr val="FFC000"/>
                </a:solidFill>
                <a:latin typeface="Trebuchet MS"/>
              </a:rPr>
              <a:t>Pension</a:t>
            </a:r>
            <a:r>
              <a:rPr lang="es-ES" sz="2000" i="1" dirty="0" smtClean="0">
                <a:solidFill>
                  <a:srgbClr val="FFC000"/>
                </a:solidFill>
                <a:latin typeface="Trebuchet MS"/>
              </a:rPr>
              <a:t> </a:t>
            </a:r>
            <a:r>
              <a:rPr lang="es-ES" sz="2000" dirty="0" smtClean="0">
                <a:latin typeface="Trebuchet MS"/>
              </a:rPr>
              <a:t>y los</a:t>
            </a:r>
            <a:r>
              <a:rPr lang="es-ES" sz="2000" i="1" dirty="0" smtClean="0">
                <a:latin typeface="Trebuchet MS"/>
              </a:rPr>
              <a:t> </a:t>
            </a:r>
            <a:r>
              <a:rPr lang="es-ES" sz="2000" i="1" dirty="0" err="1" smtClean="0">
                <a:solidFill>
                  <a:srgbClr val="FFC000"/>
                </a:solidFill>
                <a:latin typeface="Trebuchet MS"/>
              </a:rPr>
              <a:t>Riester</a:t>
            </a:r>
            <a:endParaRPr lang="es-ES" sz="2000" i="1" dirty="0" smtClean="0">
              <a:solidFill>
                <a:srgbClr val="FFC000"/>
              </a:solidFill>
              <a:latin typeface="Trebuchet MS"/>
            </a:endParaRPr>
          </a:p>
          <a:p>
            <a:pPr marL="1266825" lvl="2" indent="-352425" algn="just">
              <a:buFont typeface="Arial" pitchFamily="34" charset="0"/>
              <a:buChar char="•"/>
            </a:pPr>
            <a:endParaRPr lang="es-ES" sz="2000" dirty="0" smtClean="0">
              <a:latin typeface="Trebuchet MS"/>
            </a:endParaRPr>
          </a:p>
          <a:p>
            <a:pPr lvl="2" algn="just"/>
            <a:endParaRPr lang="es-ES" sz="2000" dirty="0" smtClean="0">
              <a:latin typeface="Trebuchet MS"/>
            </a:endParaRPr>
          </a:p>
          <a:p>
            <a:pPr marL="1266825" lvl="2" indent="-352425" algn="just">
              <a:buFont typeface="Arial" pitchFamily="34" charset="0"/>
              <a:buChar char="•"/>
            </a:pPr>
            <a:endParaRPr lang="es-ES" sz="2000" dirty="0" smtClean="0">
              <a:latin typeface="Trebuchet MS"/>
            </a:endParaRPr>
          </a:p>
          <a:p>
            <a:pPr marL="352425" indent="-352425" algn="just">
              <a:buFont typeface="Wingdings" pitchFamily="2" charset="2"/>
              <a:buChar char="Ø"/>
            </a:pPr>
            <a:endParaRPr lang="es-ES" sz="2000" dirty="0" smtClean="0">
              <a:latin typeface="Trebuchet MS"/>
            </a:endParaRPr>
          </a:p>
          <a:p>
            <a:pPr marL="809625" lvl="1" indent="-352425" algn="just">
              <a:buFont typeface="Wingdings" pitchFamily="2" charset="2"/>
              <a:buChar char="Ø"/>
            </a:pPr>
            <a:endParaRPr lang="es-ES" sz="2000" dirty="0" smtClean="0">
              <a:latin typeface="Trebuchet MS"/>
            </a:endParaRPr>
          </a:p>
          <a:p>
            <a:pPr marL="352425" indent="-352425" algn="just">
              <a:buFont typeface="Wingdings" pitchFamily="2" charset="2"/>
              <a:buChar char="Ø"/>
            </a:pPr>
            <a:endParaRPr lang="es-ES" sz="2000" dirty="0" smtClean="0">
              <a:latin typeface="Trebuchet MS"/>
            </a:endParaRPr>
          </a:p>
          <a:p>
            <a:pPr marL="352425" indent="-352425" algn="just">
              <a:buFont typeface="Wingdings" pitchFamily="2" charset="2"/>
              <a:buChar char="Ø"/>
            </a:pPr>
            <a:endParaRPr lang="es-ES" sz="2000" dirty="0" smtClean="0">
              <a:latin typeface="Trebuchet MS"/>
            </a:endParaRPr>
          </a:p>
        </p:txBody>
      </p:sp>
      <p:sp>
        <p:nvSpPr>
          <p:cNvPr id="7" name="6 CuadroTexto"/>
          <p:cNvSpPr txBox="1"/>
          <p:nvPr/>
        </p:nvSpPr>
        <p:spPr>
          <a:xfrm>
            <a:off x="-1" y="44624"/>
            <a:ext cx="9144001" cy="707886"/>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Las excepciones a la neutralidad</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13</a:t>
            </a:fld>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764704"/>
            <a:ext cx="8712968" cy="6863417"/>
          </a:xfrm>
          <a:prstGeom prst="rect">
            <a:avLst/>
          </a:prstGeom>
        </p:spPr>
        <p:txBody>
          <a:bodyPr wrap="square">
            <a:spAutoFit/>
          </a:bodyPr>
          <a:lstStyle/>
          <a:p>
            <a:pPr marL="352425" indent="-352425" algn="just">
              <a:buFont typeface="Wingdings"/>
              <a:buChar char="§"/>
            </a:pPr>
            <a:endParaRPr lang="es-ES" sz="2000" dirty="0" smtClean="0">
              <a:solidFill>
                <a:srgbClr val="0070C0"/>
              </a:solidFill>
              <a:latin typeface="Trebuchet MS" pitchFamily="34" charset="0"/>
            </a:endParaRPr>
          </a:p>
          <a:p>
            <a:pPr marL="457200" indent="-457200" algn="just">
              <a:buFont typeface="+mj-lt"/>
              <a:buAutoNum type="arabicPeriod"/>
            </a:pPr>
            <a:r>
              <a:rPr lang="es-ES" sz="2400" dirty="0" smtClean="0">
                <a:solidFill>
                  <a:srgbClr val="FF0000"/>
                </a:solidFill>
                <a:latin typeface="Trebuchet MS"/>
              </a:rPr>
              <a:t>Propuestas relacionadas con los Sistemas de Previsión Social (Planes de Pensiones, PPA, PPSE)</a:t>
            </a:r>
          </a:p>
          <a:p>
            <a:pPr marL="457200" indent="-457200" algn="just">
              <a:buAutoNum type="arabicPeriod"/>
            </a:pPr>
            <a:endParaRPr lang="es-ES" sz="2400" dirty="0" smtClean="0">
              <a:solidFill>
                <a:srgbClr val="FF0000"/>
              </a:solidFill>
              <a:latin typeface="Trebuchet MS"/>
            </a:endParaRPr>
          </a:p>
          <a:p>
            <a:pPr marL="979488" indent="-534988" algn="just"/>
            <a:r>
              <a:rPr lang="es-ES" sz="2400" dirty="0" smtClean="0">
                <a:solidFill>
                  <a:srgbClr val="0070C0"/>
                </a:solidFill>
                <a:latin typeface="Trebuchet MS"/>
              </a:rPr>
              <a:t>1.1- Tributación de la rentabilidad acumulada como renta del ahorro</a:t>
            </a:r>
          </a:p>
          <a:p>
            <a:pPr marL="979488" indent="-534988" algn="just"/>
            <a:r>
              <a:rPr lang="es-ES" sz="2400" dirty="0" smtClean="0">
                <a:solidFill>
                  <a:srgbClr val="0070C0"/>
                </a:solidFill>
                <a:latin typeface="Trebuchet MS"/>
              </a:rPr>
              <a:t>1.2- Favorecer el cobro de las prestaciones en forma de renta vitalicia</a:t>
            </a:r>
          </a:p>
          <a:p>
            <a:pPr marL="979488" indent="-534988" algn="just"/>
            <a:r>
              <a:rPr lang="es-ES" sz="2400" dirty="0" smtClean="0">
                <a:solidFill>
                  <a:srgbClr val="0070C0"/>
                </a:solidFill>
                <a:latin typeface="Trebuchet MS"/>
              </a:rPr>
              <a:t>1.3- Incentivos especiales para las PYMES</a:t>
            </a:r>
          </a:p>
          <a:p>
            <a:pPr marL="352425" indent="-352425" algn="just">
              <a:buFont typeface="Wingdings"/>
              <a:buChar char="§"/>
            </a:pPr>
            <a:endParaRPr lang="es-ES" sz="2400" dirty="0" smtClean="0">
              <a:latin typeface="Trebuchet MS"/>
            </a:endParaRPr>
          </a:p>
          <a:p>
            <a:pPr marL="457200" indent="-457200" algn="just">
              <a:buAutoNum type="arabicPeriod" startAt="2"/>
            </a:pPr>
            <a:r>
              <a:rPr lang="es-ES" sz="2400" dirty="0" smtClean="0">
                <a:solidFill>
                  <a:srgbClr val="FF0000"/>
                </a:solidFill>
                <a:latin typeface="Trebuchet MS"/>
              </a:rPr>
              <a:t>Propuestas relacionadas con seguros de ahorro a largo plazo (rentas vitalicias, </a:t>
            </a:r>
            <a:r>
              <a:rPr lang="es-ES" sz="2400" dirty="0" err="1" smtClean="0">
                <a:solidFill>
                  <a:srgbClr val="FF0000"/>
                </a:solidFill>
                <a:latin typeface="Trebuchet MS"/>
              </a:rPr>
              <a:t>PIAS</a:t>
            </a:r>
            <a:r>
              <a:rPr lang="es-ES" sz="2400" dirty="0" smtClean="0">
                <a:solidFill>
                  <a:srgbClr val="FF0000"/>
                </a:solidFill>
                <a:latin typeface="Trebuchet MS"/>
              </a:rPr>
              <a:t>)</a:t>
            </a:r>
          </a:p>
          <a:p>
            <a:pPr marL="457200" indent="-457200" algn="just"/>
            <a:r>
              <a:rPr lang="es-ES" sz="2400" dirty="0" smtClean="0">
                <a:solidFill>
                  <a:srgbClr val="FF0000"/>
                </a:solidFill>
                <a:latin typeface="Trebuchet MS"/>
              </a:rPr>
              <a:t> </a:t>
            </a:r>
          </a:p>
          <a:p>
            <a:pPr marL="979488" indent="-534988" algn="just"/>
            <a:r>
              <a:rPr lang="es-ES" sz="2400" dirty="0" smtClean="0">
                <a:solidFill>
                  <a:srgbClr val="0070C0"/>
                </a:solidFill>
                <a:latin typeface="Trebuchet MS"/>
              </a:rPr>
              <a:t>2.1- Licuación del patrimonio en rentas vitalicias aseguradas</a:t>
            </a:r>
          </a:p>
          <a:p>
            <a:pPr marL="979488" indent="-534988" algn="just"/>
            <a:r>
              <a:rPr lang="es-ES" sz="2400" dirty="0" smtClean="0">
                <a:solidFill>
                  <a:srgbClr val="0070C0"/>
                </a:solidFill>
                <a:latin typeface="Trebuchet MS"/>
              </a:rPr>
              <a:t>2.2-   Mejorar la fiscalidad de los </a:t>
            </a:r>
            <a:r>
              <a:rPr lang="es-ES" sz="2400" dirty="0" err="1" smtClean="0">
                <a:solidFill>
                  <a:srgbClr val="0070C0"/>
                </a:solidFill>
                <a:latin typeface="Trebuchet MS"/>
              </a:rPr>
              <a:t>PIAS</a:t>
            </a:r>
            <a:endParaRPr lang="es-ES" sz="2400" dirty="0" smtClean="0">
              <a:solidFill>
                <a:srgbClr val="0070C0"/>
              </a:solidFill>
              <a:latin typeface="Trebuchet MS"/>
            </a:endParaRPr>
          </a:p>
          <a:p>
            <a:pPr marL="457200" indent="-457200" algn="just">
              <a:buAutoNum type="arabicPeriod" startAt="2"/>
            </a:pPr>
            <a:endParaRPr lang="es-ES" sz="2000" dirty="0" smtClean="0">
              <a:solidFill>
                <a:srgbClr val="FF0000"/>
              </a:solidFill>
              <a:latin typeface="Trebuchet MS"/>
            </a:endParaRPr>
          </a:p>
          <a:p>
            <a:pPr marL="979488" indent="-534988" algn="just"/>
            <a:endParaRPr lang="es-ES" sz="2000" dirty="0" smtClean="0">
              <a:solidFill>
                <a:srgbClr val="0070C0"/>
              </a:solidFill>
              <a:latin typeface="Trebuchet MS"/>
            </a:endParaRPr>
          </a:p>
          <a:p>
            <a:pPr marL="979488" indent="-534988" algn="just"/>
            <a:endParaRPr lang="es-ES" sz="2000" dirty="0" smtClean="0">
              <a:solidFill>
                <a:srgbClr val="0070C0"/>
              </a:solidFill>
              <a:latin typeface="Trebuchet MS"/>
            </a:endParaRPr>
          </a:p>
        </p:txBody>
      </p:sp>
      <p:sp>
        <p:nvSpPr>
          <p:cNvPr id="7" name="6 CuadroTexto"/>
          <p:cNvSpPr txBox="1"/>
          <p:nvPr/>
        </p:nvSpPr>
        <p:spPr>
          <a:xfrm>
            <a:off x="-1" y="188640"/>
            <a:ext cx="9144001" cy="707886"/>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Propuestas fiscales</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14</a:t>
            </a:fld>
            <a:endParaRPr lang="es-E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92696"/>
            <a:ext cx="8136904" cy="5139869"/>
          </a:xfrm>
          <a:prstGeom prst="rect">
            <a:avLst/>
          </a:prstGeom>
          <a:noFill/>
        </p:spPr>
        <p:txBody>
          <a:bodyPr wrap="square" rtlCol="0">
            <a:spAutoFit/>
          </a:bodyPr>
          <a:lstStyle/>
          <a:p>
            <a:pPr algn="ctr"/>
            <a:endParaRPr lang="es-ES" sz="7000" b="1" dirty="0" smtClean="0">
              <a:solidFill>
                <a:srgbClr val="002060"/>
              </a:solidFill>
              <a:effectLst>
                <a:outerShdw blurRad="38100" dist="38100" dir="2700000" algn="tl">
                  <a:srgbClr val="000000">
                    <a:alpha val="43137"/>
                  </a:srgbClr>
                </a:outerShdw>
              </a:effectLst>
            </a:endParaRPr>
          </a:p>
          <a:p>
            <a:pPr algn="ctr"/>
            <a:r>
              <a:rPr lang="es-ES" sz="6000" b="1" dirty="0" smtClean="0">
                <a:solidFill>
                  <a:srgbClr val="FF0000"/>
                </a:solidFill>
                <a:effectLst>
                  <a:outerShdw blurRad="38100" dist="38100" dir="2700000" algn="tl">
                    <a:srgbClr val="000000">
                      <a:alpha val="43137"/>
                    </a:srgbClr>
                  </a:outerShdw>
                </a:effectLst>
              </a:rPr>
              <a:t>Propuestas relacionadas con los Sistemas de Previsión Social (Planes Pensiones, PPA, PPSE)</a:t>
            </a:r>
            <a:br>
              <a:rPr lang="es-ES" sz="6000" b="1" dirty="0" smtClean="0">
                <a:solidFill>
                  <a:srgbClr val="FF0000"/>
                </a:solidFill>
                <a:effectLst>
                  <a:outerShdw blurRad="38100" dist="38100" dir="2700000" algn="tl">
                    <a:srgbClr val="000000">
                      <a:alpha val="43137"/>
                    </a:srgbClr>
                  </a:outerShdw>
                </a:effectLst>
              </a:rPr>
            </a:br>
            <a:endParaRPr lang="es-ES" b="1" dirty="0">
              <a:solidFill>
                <a:srgbClr val="FF0000"/>
              </a:solidFill>
              <a:effectLst>
                <a:outerShdw blurRad="38100" dist="38100" dir="2700000" algn="tl">
                  <a:srgbClr val="000000">
                    <a:alpha val="43137"/>
                  </a:srgbClr>
                </a:outerShdw>
              </a:effectLst>
            </a:endParaRPr>
          </a:p>
        </p:txBody>
      </p:sp>
      <p:pic>
        <p:nvPicPr>
          <p:cNvPr id="3" name="2 Imagen" descr="UNESPA Nueva 1.bmp"/>
          <p:cNvPicPr>
            <a:picLocks noChangeAspect="1"/>
          </p:cNvPicPr>
          <p:nvPr/>
        </p:nvPicPr>
        <p:blipFill>
          <a:blip r:embed="rId2" cstate="print"/>
          <a:stretch>
            <a:fillRect/>
          </a:stretch>
        </p:blipFill>
        <p:spPr>
          <a:xfrm>
            <a:off x="0" y="188640"/>
            <a:ext cx="3031784" cy="792088"/>
          </a:xfrm>
          <a:prstGeom prst="rect">
            <a:avLst/>
          </a:prstGeom>
          <a:effectLst>
            <a:reflection blurRad="6350" stA="52000" endA="300" endPos="35000" dir="5400000" sy="-100000" algn="bl" rotWithShape="0"/>
          </a:effectLst>
        </p:spPr>
      </p:pic>
      <p:sp>
        <p:nvSpPr>
          <p:cNvPr id="5" name="4 Marcador de número de diapositiva"/>
          <p:cNvSpPr>
            <a:spLocks noGrp="1"/>
          </p:cNvSpPr>
          <p:nvPr>
            <p:ph type="sldNum" sz="quarter" idx="12"/>
          </p:nvPr>
        </p:nvSpPr>
        <p:spPr/>
        <p:txBody>
          <a:bodyPr/>
          <a:lstStyle/>
          <a:p>
            <a:fld id="{E1D864E9-44EC-4ED6-BE0C-C4903D45125F}" type="slidenum">
              <a:rPr lang="es-ES" smtClean="0"/>
              <a:pPr/>
              <a:t>15</a:t>
            </a:fld>
            <a:endParaRPr lang="es-E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1700808"/>
            <a:ext cx="8712968" cy="4708981"/>
          </a:xfrm>
          <a:prstGeom prst="rect">
            <a:avLst/>
          </a:prstGeom>
        </p:spPr>
        <p:txBody>
          <a:bodyPr wrap="square">
            <a:spAutoFit/>
          </a:bodyPr>
          <a:lstStyle/>
          <a:p>
            <a:pPr marL="352425" indent="-352425" algn="just">
              <a:buFont typeface="Wingdings"/>
              <a:buChar char="§"/>
            </a:pPr>
            <a:endParaRPr lang="es-ES" sz="2000" dirty="0" smtClean="0">
              <a:solidFill>
                <a:srgbClr val="0070C0"/>
              </a:solidFill>
              <a:latin typeface="Trebuchet MS" pitchFamily="34" charset="0"/>
            </a:endParaRPr>
          </a:p>
          <a:p>
            <a:pPr marL="352425" indent="-352425" algn="just">
              <a:buFont typeface="Wingdings"/>
              <a:buChar char="§"/>
            </a:pPr>
            <a:r>
              <a:rPr lang="es-ES" sz="2000" dirty="0" smtClean="0">
                <a:solidFill>
                  <a:srgbClr val="0070C0"/>
                </a:solidFill>
                <a:latin typeface="Trebuchet MS" pitchFamily="34" charset="0"/>
              </a:rPr>
              <a:t>Productos</a:t>
            </a:r>
            <a:r>
              <a:rPr lang="es-ES" sz="2000" dirty="0" smtClean="0">
                <a:latin typeface="Trebuchet MS" pitchFamily="34" charset="0"/>
              </a:rPr>
              <a:t>: Planes de Pensiones individuales y de empleo, Planes de Previsión Asegurado (PPA), Planes de Previsión Social Empresarial (PPSE)</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solidFill>
                  <a:srgbClr val="0070C0"/>
                </a:solidFill>
                <a:latin typeface="Trebuchet MS"/>
              </a:rPr>
              <a:t>Características</a:t>
            </a:r>
            <a:r>
              <a:rPr lang="es-ES" sz="2000" dirty="0" smtClean="0">
                <a:latin typeface="Trebuchet MS"/>
              </a:rPr>
              <a:t>: ilíquidos hasta la jubilación, salvo en el caso de situaciones excepcionales (desempleo, enfermedad grave, etc.)</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solidFill>
                  <a:srgbClr val="0070C0"/>
                </a:solidFill>
                <a:latin typeface="Trebuchet MS"/>
              </a:rPr>
              <a:t>Aportaciones</a:t>
            </a:r>
            <a:r>
              <a:rPr lang="es-ES" sz="2000" dirty="0" smtClean="0">
                <a:latin typeface="Trebuchet MS"/>
              </a:rPr>
              <a:t>: limitadas a 10.000 euros anuales (12.500 euros en el caso de mayores de 50 años)</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solidFill>
                  <a:srgbClr val="0070C0"/>
                </a:solidFill>
                <a:latin typeface="Trebuchet MS"/>
              </a:rPr>
              <a:t>Tributación</a:t>
            </a:r>
            <a:r>
              <a:rPr lang="es-ES" sz="2000" dirty="0" smtClean="0">
                <a:latin typeface="Trebuchet MS"/>
              </a:rPr>
              <a:t>: diferimiento fiscal. Las aportaciones se puede reducir de la base imponible del impuesto, y las prestaciones (tanto la devolución de aportaciones como la rentabilidad acumulada) tributan como renta general (rendimientos del trabajo) al marginal de la escala</a:t>
            </a:r>
          </a:p>
        </p:txBody>
      </p:sp>
      <p:sp>
        <p:nvSpPr>
          <p:cNvPr id="7" name="6 CuadroTexto"/>
          <p:cNvSpPr txBox="1"/>
          <p:nvPr/>
        </p:nvSpPr>
        <p:spPr>
          <a:xfrm>
            <a:off x="-1" y="188640"/>
            <a:ext cx="9144001" cy="1323439"/>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Características comunes a los distintos Sistemas de Previsión Social</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16</a:t>
            </a:fld>
            <a:endParaRPr lang="es-E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bwMode="auto">
          <a:xfrm>
            <a:off x="142875" y="1428750"/>
            <a:ext cx="2786063" cy="5214938"/>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20000"/>
              </a:lnSpc>
              <a:buFont typeface="Wingdings" pitchFamily="2" charset="2"/>
              <a:buNone/>
            </a:pPr>
            <a:endParaRPr lang="es-ES" sz="2400" dirty="0" smtClean="0"/>
          </a:p>
          <a:p>
            <a:pPr eaLnBrk="1" hangingPunct="1">
              <a:buFont typeface="Wingdings" pitchFamily="2" charset="2"/>
              <a:buChar char="Ø"/>
            </a:pPr>
            <a:endParaRPr lang="es-ES" sz="2000" dirty="0" smtClean="0"/>
          </a:p>
          <a:p>
            <a:pPr marL="1731963" lvl="3" eaLnBrk="1" hangingPunct="1">
              <a:buFont typeface="Wingdings" pitchFamily="2" charset="2"/>
              <a:buChar char="Ø"/>
            </a:pPr>
            <a:endParaRPr lang="es-ES_tradnl" sz="2100" dirty="0" smtClean="0"/>
          </a:p>
          <a:p>
            <a:pPr eaLnBrk="1" hangingPunct="1">
              <a:buFont typeface="Wingdings" pitchFamily="2" charset="2"/>
              <a:buChar char="Ø"/>
            </a:pPr>
            <a:endParaRPr lang="es-ES" sz="2000" dirty="0" smtClean="0"/>
          </a:p>
        </p:txBody>
      </p:sp>
      <p:sp>
        <p:nvSpPr>
          <p:cNvPr id="5" name="4 Rectángulo"/>
          <p:cNvSpPr/>
          <p:nvPr/>
        </p:nvSpPr>
        <p:spPr>
          <a:xfrm>
            <a:off x="251520" y="1700808"/>
            <a:ext cx="8712968" cy="5016758"/>
          </a:xfrm>
          <a:prstGeom prst="rect">
            <a:avLst/>
          </a:prstGeom>
        </p:spPr>
        <p:txBody>
          <a:bodyPr wrap="square">
            <a:spAutoFit/>
          </a:bodyPr>
          <a:lstStyle/>
          <a:p>
            <a:pPr marL="352425" indent="-352425" algn="just">
              <a:buFont typeface="Wingdings"/>
              <a:buChar char="§"/>
            </a:pPr>
            <a:r>
              <a:rPr lang="es-ES_tradnl" sz="2000" dirty="0" smtClean="0">
                <a:latin typeface="Trebuchet MS" pitchFamily="34" charset="0"/>
              </a:rPr>
              <a:t>Carece de sentido que toda la prestación de los sistemas de previsión social, tanto la devolución de aportaciones como la rentabilidad acumulada, tribute como rentas del trabajo al marginal de la escala</a:t>
            </a:r>
            <a:endParaRPr lang="es-ES" sz="2000" dirty="0" smtClean="0">
              <a:latin typeface="Trebuchet MS" pitchFamily="34" charset="0"/>
            </a:endParaRPr>
          </a:p>
          <a:p>
            <a:pPr marL="352425" indent="-352425" algn="just">
              <a:buFont typeface="Wingdings"/>
              <a:buChar char="§"/>
            </a:pPr>
            <a:endParaRPr lang="es-ES" sz="2000" dirty="0" smtClean="0">
              <a:latin typeface="Trebuchet MS"/>
            </a:endParaRPr>
          </a:p>
          <a:p>
            <a:pPr marL="352425" indent="-352425" algn="just">
              <a:buFont typeface="Wingdings"/>
              <a:buChar char="§"/>
            </a:pPr>
            <a:r>
              <a:rPr lang="es-ES_tradnl" sz="2000" dirty="0" smtClean="0">
                <a:latin typeface="Trebuchet MS" pitchFamily="34" charset="0"/>
              </a:rPr>
              <a:t>Lo anterior supone un tratamiento discriminatorio para los rendimientos financieros que se generan en los instrumentos de previsión social, en comparación con el que reciben otros instrumentos de ahorro, cuyas percepciones se consideran rendimientos del capital mobiliario y tributan como rentas del ahorro al tipo fijo de gravamen del 19% ó 21%</a:t>
            </a:r>
            <a:endParaRPr lang="es-ES" sz="2000" dirty="0" smtClean="0">
              <a:latin typeface="Trebuchet MS" pitchFamily="34" charset="0"/>
            </a:endParaRP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latin typeface="Trebuchet MS"/>
              </a:rPr>
              <a:t>Por tanto, se propone un tratamiento fiscal de las prestaciones de sistemas de previsión social en el que los rendimientos tributen como rentas del ahorro (al tipo fijo del 19 ó 21%), tributando como rendimiento del trabajo únicamente la parte que se corresponde con la devolución de aportaciones</a:t>
            </a:r>
            <a:endParaRPr lang="es-ES" sz="4800" dirty="0" smtClean="0">
              <a:solidFill>
                <a:prstClr val="black"/>
              </a:solidFill>
              <a:latin typeface="Calibri"/>
            </a:endParaRPr>
          </a:p>
        </p:txBody>
      </p:sp>
      <p:sp>
        <p:nvSpPr>
          <p:cNvPr id="7" name="6 CuadroTexto"/>
          <p:cNvSpPr txBox="1"/>
          <p:nvPr/>
        </p:nvSpPr>
        <p:spPr>
          <a:xfrm>
            <a:off x="-1" y="188640"/>
            <a:ext cx="9144001" cy="1323439"/>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1.1- Tributación de la rentabilidad acumulada como renta del ahorro</a:t>
            </a:r>
          </a:p>
        </p:txBody>
      </p:sp>
      <p:sp>
        <p:nvSpPr>
          <p:cNvPr id="6" name="5 Marcador de número de diapositiva"/>
          <p:cNvSpPr>
            <a:spLocks noGrp="1"/>
          </p:cNvSpPr>
          <p:nvPr>
            <p:ph type="sldNum" sz="quarter" idx="12"/>
          </p:nvPr>
        </p:nvSpPr>
        <p:spPr/>
        <p:txBody>
          <a:bodyPr/>
          <a:lstStyle/>
          <a:p>
            <a:fld id="{E1D864E9-44EC-4ED6-BE0C-C4903D45125F}" type="slidenum">
              <a:rPr lang="es-ES" smtClean="0"/>
              <a:pPr/>
              <a:t>17</a:t>
            </a:fld>
            <a:endParaRPr lang="es-E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bwMode="auto">
          <a:xfrm>
            <a:off x="142875" y="1428750"/>
            <a:ext cx="2786063" cy="5214938"/>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20000"/>
              </a:lnSpc>
              <a:buFont typeface="Wingdings" pitchFamily="2" charset="2"/>
              <a:buNone/>
            </a:pPr>
            <a:endParaRPr lang="es-ES" sz="2400" dirty="0" smtClean="0"/>
          </a:p>
          <a:p>
            <a:pPr eaLnBrk="1" hangingPunct="1">
              <a:buFont typeface="Wingdings" pitchFamily="2" charset="2"/>
              <a:buChar char="Ø"/>
            </a:pPr>
            <a:endParaRPr lang="es-ES" sz="2000" dirty="0" smtClean="0"/>
          </a:p>
          <a:p>
            <a:pPr marL="1731963" lvl="3" eaLnBrk="1" hangingPunct="1">
              <a:buFont typeface="Wingdings" pitchFamily="2" charset="2"/>
              <a:buChar char="Ø"/>
            </a:pPr>
            <a:endParaRPr lang="es-ES_tradnl" sz="2100" dirty="0" smtClean="0"/>
          </a:p>
          <a:p>
            <a:pPr eaLnBrk="1" hangingPunct="1">
              <a:buFont typeface="Wingdings" pitchFamily="2" charset="2"/>
              <a:buChar char="Ø"/>
            </a:pPr>
            <a:endParaRPr lang="es-ES" sz="2000" dirty="0" smtClean="0"/>
          </a:p>
        </p:txBody>
      </p:sp>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1916832"/>
            <a:ext cx="8712968" cy="4062651"/>
          </a:xfrm>
          <a:prstGeom prst="rect">
            <a:avLst/>
          </a:prstGeom>
        </p:spPr>
        <p:txBody>
          <a:bodyPr wrap="square">
            <a:spAutoFit/>
          </a:bodyPr>
          <a:lstStyle/>
          <a:p>
            <a:pPr algn="just">
              <a:buFont typeface="Wingdings"/>
              <a:buChar char="§"/>
            </a:pPr>
            <a:endParaRPr lang="es-ES_tradnl" dirty="0" smtClean="0">
              <a:latin typeface="Trebuchet MS"/>
            </a:endParaRPr>
          </a:p>
          <a:p>
            <a:pPr marL="352425" indent="-352425" algn="just">
              <a:buFont typeface="Wingdings"/>
              <a:buChar char="§"/>
            </a:pPr>
            <a:r>
              <a:rPr lang="es-ES" sz="2000" dirty="0" smtClean="0">
                <a:latin typeface="Trebuchet MS"/>
              </a:rPr>
              <a:t>Las rentas vitalicias son el instrumento que mayor grado de complementariedad presenta con las prestaciones de la Seguridad Social</a:t>
            </a:r>
          </a:p>
          <a:p>
            <a:pPr marL="352425" indent="-352425" algn="just">
              <a:buFont typeface="Wingdings"/>
              <a:buChar char="§"/>
            </a:pPr>
            <a:endParaRPr lang="es-ES" sz="2000" dirty="0" smtClean="0">
              <a:latin typeface="Trebuchet MS"/>
            </a:endParaRPr>
          </a:p>
          <a:p>
            <a:pPr marL="352425" lvl="1" indent="-352425" algn="just">
              <a:buFont typeface="Wingdings"/>
              <a:buChar char="§"/>
            </a:pPr>
            <a:r>
              <a:rPr lang="es-ES_tradnl" sz="2000" dirty="0" smtClean="0">
                <a:latin typeface="Trebuchet MS"/>
              </a:rPr>
              <a:t>En la actualidad el cobro de forma de renta vitalicia de estos Sistemas de Previsión Social no goza de ningún incentivo fiscal, tributando las rentas percibidas como rendimientos del trabajo, al tipo marginal</a:t>
            </a:r>
            <a:endParaRPr lang="es-ES" sz="2000" dirty="0" smtClean="0">
              <a:latin typeface="Trebuchet MS"/>
            </a:endParaRPr>
          </a:p>
          <a:p>
            <a:pPr marL="352425" indent="-352425" algn="just">
              <a:buFont typeface="Wingdings"/>
              <a:buChar char="§"/>
            </a:pPr>
            <a:endParaRPr lang="es-ES" sz="2000" dirty="0" smtClean="0">
              <a:latin typeface="Trebuchet MS"/>
            </a:endParaRPr>
          </a:p>
          <a:p>
            <a:pPr marL="352425" lvl="1" indent="-352425" algn="just">
              <a:buFont typeface="Wingdings"/>
              <a:buChar char="§"/>
            </a:pPr>
            <a:r>
              <a:rPr lang="es-ES" sz="2000" dirty="0" smtClean="0">
                <a:latin typeface="Trebuchet MS"/>
              </a:rPr>
              <a:t>A estos efectos, se propone una reducción del 40% de la parte de la prestación que se corresponde con la devolución de aportaciones siempre toda la prestación o una parte significativa de la misma se cobre en forma de renta vitalicia</a:t>
            </a:r>
            <a:endParaRPr lang="es-ES" sz="2000" dirty="0" smtClean="0">
              <a:solidFill>
                <a:prstClr val="black"/>
              </a:solidFill>
              <a:latin typeface="Calibri"/>
            </a:endParaRPr>
          </a:p>
        </p:txBody>
      </p:sp>
      <p:sp>
        <p:nvSpPr>
          <p:cNvPr id="7" name="6 CuadroTexto"/>
          <p:cNvSpPr txBox="1"/>
          <p:nvPr/>
        </p:nvSpPr>
        <p:spPr>
          <a:xfrm>
            <a:off x="-1" y="188640"/>
            <a:ext cx="9144001" cy="1323439"/>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1.2- Favorecer el cobro de prestaciones</a:t>
            </a:r>
            <a:br>
              <a:rPr lang="es-ES" sz="4000" b="1" dirty="0" smtClean="0">
                <a:solidFill>
                  <a:srgbClr val="FF0000"/>
                </a:solidFill>
                <a:latin typeface="Palatino Linotype" pitchFamily="18" charset="0"/>
              </a:rPr>
            </a:br>
            <a:r>
              <a:rPr lang="es-ES" sz="4000" b="1" dirty="0" smtClean="0">
                <a:solidFill>
                  <a:srgbClr val="FF0000"/>
                </a:solidFill>
                <a:latin typeface="Palatino Linotype" pitchFamily="18" charset="0"/>
              </a:rPr>
              <a:t>en forma de renta vitalicia </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18</a:t>
            </a:fld>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bwMode="auto">
          <a:xfrm>
            <a:off x="142875" y="1428750"/>
            <a:ext cx="2786063" cy="5214938"/>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20000"/>
              </a:lnSpc>
              <a:buFont typeface="Wingdings" pitchFamily="2" charset="2"/>
              <a:buNone/>
            </a:pPr>
            <a:endParaRPr lang="es-ES" sz="2400" dirty="0" smtClean="0"/>
          </a:p>
          <a:p>
            <a:pPr eaLnBrk="1" hangingPunct="1">
              <a:buFont typeface="Wingdings" pitchFamily="2" charset="2"/>
              <a:buChar char="Ø"/>
            </a:pPr>
            <a:endParaRPr lang="es-ES" sz="2000" dirty="0" smtClean="0"/>
          </a:p>
          <a:p>
            <a:pPr marL="1731963" lvl="3" eaLnBrk="1" hangingPunct="1">
              <a:buFont typeface="Wingdings" pitchFamily="2" charset="2"/>
              <a:buChar char="Ø"/>
            </a:pPr>
            <a:endParaRPr lang="es-ES_tradnl" sz="2100" dirty="0" smtClean="0"/>
          </a:p>
          <a:p>
            <a:pPr eaLnBrk="1" hangingPunct="1">
              <a:buFont typeface="Wingdings" pitchFamily="2" charset="2"/>
              <a:buChar char="Ø"/>
            </a:pPr>
            <a:endParaRPr lang="es-ES" sz="2000" dirty="0" smtClean="0"/>
          </a:p>
        </p:txBody>
      </p:sp>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1804666"/>
            <a:ext cx="8712968" cy="4093428"/>
          </a:xfrm>
          <a:prstGeom prst="rect">
            <a:avLst/>
          </a:prstGeom>
        </p:spPr>
        <p:txBody>
          <a:bodyPr wrap="square">
            <a:spAutoFit/>
          </a:bodyPr>
          <a:lstStyle/>
          <a:p>
            <a:pPr marL="352425" indent="-352425" algn="just">
              <a:buFont typeface="Wingdings"/>
              <a:buChar char="§"/>
            </a:pPr>
            <a:r>
              <a:rPr lang="es-ES" sz="2000" dirty="0" smtClean="0">
                <a:latin typeface="Trebuchet MS"/>
              </a:rPr>
              <a:t>A  la vista del escaso o nulo desarrollo de la previsión social complementaria en las PYMES, debería pensarse en incentivos especiales para intentar cambiar esta situación, teniendo en cuanta además la realidad del tejido empresarial que existe en España</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latin typeface="Trebuchet MS"/>
              </a:rPr>
              <a:t>Entre estos incentivos estaría la posibilidad de que las PYMES pudieran hacer aportaciones por cuenta de sus empleados a planes de pensiones individuales o planes de previsión asegurados (PPA) sin necesidad de promover un plan de pensiones de empleo o formalizar un plan de previsión social empresarial</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latin typeface="Trebuchet MS"/>
              </a:rPr>
              <a:t>Debe tenerse en cuenta que según el Ministerio de Trabajo el 98% de las empresas en España tienen menos de 50 trabajadores</a:t>
            </a:r>
            <a:endParaRPr lang="es-ES" sz="4800" dirty="0" smtClean="0">
              <a:solidFill>
                <a:prstClr val="black"/>
              </a:solidFill>
              <a:latin typeface="Calibri"/>
            </a:endParaRPr>
          </a:p>
        </p:txBody>
      </p:sp>
      <p:sp>
        <p:nvSpPr>
          <p:cNvPr id="7" name="6 CuadroTexto"/>
          <p:cNvSpPr txBox="1"/>
          <p:nvPr/>
        </p:nvSpPr>
        <p:spPr>
          <a:xfrm>
            <a:off x="-1" y="188640"/>
            <a:ext cx="9144001" cy="1323439"/>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1.3- Incentivos especiales para las PYMES</a:t>
            </a:r>
            <a:endParaRPr lang="es-ES" sz="4000" b="1" u="sng" dirty="0" smtClean="0">
              <a:solidFill>
                <a:srgbClr val="FF0000"/>
              </a:solidFill>
              <a:latin typeface="Palatino Linotype" pitchFamily="18" charset="0"/>
            </a:endParaRP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19</a:t>
            </a:fld>
            <a:endParaRPr lang="es-E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1 Gráfico"/>
          <p:cNvGraphicFramePr/>
          <p:nvPr/>
        </p:nvGraphicFramePr>
        <p:xfrm>
          <a:off x="539552" y="1484784"/>
          <a:ext cx="8424936" cy="4896544"/>
        </p:xfrm>
        <a:graphic>
          <a:graphicData uri="http://schemas.openxmlformats.org/drawingml/2006/chart">
            <c:chart xmlns:c="http://schemas.openxmlformats.org/drawingml/2006/chart" xmlns:r="http://schemas.openxmlformats.org/officeDocument/2006/relationships" r:id="rId3"/>
          </a:graphicData>
        </a:graphic>
      </p:graphicFrame>
      <p:pic>
        <p:nvPicPr>
          <p:cNvPr id="11" name="10 Imagen" descr="UNESPA Nueva 1.bmp"/>
          <p:cNvPicPr>
            <a:picLocks noChangeAspect="1"/>
          </p:cNvPicPr>
          <p:nvPr/>
        </p:nvPicPr>
        <p:blipFill>
          <a:blip r:embed="rId4" cstate="print"/>
          <a:stretch>
            <a:fillRect/>
          </a:stretch>
        </p:blipFill>
        <p:spPr>
          <a:xfrm>
            <a:off x="0" y="6093296"/>
            <a:ext cx="2114286" cy="552381"/>
          </a:xfrm>
          <a:prstGeom prst="rect">
            <a:avLst/>
          </a:prstGeom>
          <a:effectLst>
            <a:reflection blurRad="6350" stA="52000" endA="300" endPos="35000" dir="5400000" sy="-100000" algn="bl" rotWithShape="0"/>
          </a:effectLst>
        </p:spPr>
      </p:pic>
      <p:sp>
        <p:nvSpPr>
          <p:cNvPr id="8" name="7 CuadroTexto"/>
          <p:cNvSpPr txBox="1"/>
          <p:nvPr/>
        </p:nvSpPr>
        <p:spPr>
          <a:xfrm>
            <a:off x="251520" y="116632"/>
            <a:ext cx="8640960" cy="1384995"/>
          </a:xfrm>
          <a:prstGeom prst="rect">
            <a:avLst/>
          </a:prstGeom>
          <a:noFill/>
        </p:spPr>
        <p:txBody>
          <a:bodyPr wrap="square" rtlCol="0">
            <a:spAutoFit/>
          </a:bodyPr>
          <a:lstStyle/>
          <a:p>
            <a:pPr algn="ctr"/>
            <a:r>
              <a:rPr lang="es-ES" sz="3600" b="1" dirty="0" smtClean="0">
                <a:solidFill>
                  <a:srgbClr val="002060"/>
                </a:solidFill>
                <a:effectLst>
                  <a:outerShdw blurRad="38100" dist="38100" dir="2700000" algn="tl">
                    <a:srgbClr val="000000">
                      <a:alpha val="43137"/>
                    </a:srgbClr>
                  </a:outerShdw>
                </a:effectLst>
                <a:latin typeface="Berlin Sans FB Demi" pitchFamily="34" charset="0"/>
              </a:rPr>
              <a:t>Las pensiones públicas soportan</a:t>
            </a:r>
          </a:p>
          <a:p>
            <a:pPr algn="ctr"/>
            <a:r>
              <a:rPr lang="es-ES" sz="4800" b="1" dirty="0" smtClean="0">
                <a:solidFill>
                  <a:srgbClr val="FF0000"/>
                </a:solidFill>
                <a:effectLst>
                  <a:outerShdw blurRad="38100" dist="38100" dir="2700000" algn="tl">
                    <a:srgbClr val="000000">
                      <a:alpha val="43137"/>
                    </a:srgbClr>
                  </a:outerShdw>
                </a:effectLst>
                <a:latin typeface="Berlin Sans FB Demi" pitchFamily="34" charset="0"/>
              </a:rPr>
              <a:t>todo</a:t>
            </a:r>
            <a:r>
              <a:rPr lang="es-ES" sz="3600" b="1" dirty="0" smtClean="0">
                <a:solidFill>
                  <a:srgbClr val="002060"/>
                </a:solidFill>
                <a:effectLst>
                  <a:outerShdw blurRad="38100" dist="38100" dir="2700000" algn="tl">
                    <a:srgbClr val="000000">
                      <a:alpha val="43137"/>
                    </a:srgbClr>
                  </a:outerShdw>
                </a:effectLst>
                <a:latin typeface="Berlin Sans FB Demi" pitchFamily="34" charset="0"/>
              </a:rPr>
              <a:t> el peso del Estado del Bienestar</a:t>
            </a:r>
            <a:endParaRPr lang="es-ES" sz="7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5" name="4 Marcador de número de diapositiva"/>
          <p:cNvSpPr>
            <a:spLocks noGrp="1"/>
          </p:cNvSpPr>
          <p:nvPr>
            <p:ph type="sldNum" sz="quarter" idx="12"/>
          </p:nvPr>
        </p:nvSpPr>
        <p:spPr/>
        <p:txBody>
          <a:bodyPr/>
          <a:lstStyle/>
          <a:p>
            <a:fld id="{E1D864E9-44EC-4ED6-BE0C-C4903D45125F}" type="slidenum">
              <a:rPr lang="es-ES" smtClean="0"/>
              <a:pPr/>
              <a:t>2</a:t>
            </a:fld>
            <a:endParaRPr lang="es-E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92696"/>
            <a:ext cx="8136904" cy="5139869"/>
          </a:xfrm>
          <a:prstGeom prst="rect">
            <a:avLst/>
          </a:prstGeom>
          <a:noFill/>
        </p:spPr>
        <p:txBody>
          <a:bodyPr wrap="square" rtlCol="0">
            <a:spAutoFit/>
          </a:bodyPr>
          <a:lstStyle/>
          <a:p>
            <a:pPr algn="ctr"/>
            <a:endParaRPr lang="es-ES" sz="7000" b="1" dirty="0" smtClean="0">
              <a:solidFill>
                <a:srgbClr val="002060"/>
              </a:solidFill>
              <a:effectLst>
                <a:outerShdw blurRad="38100" dist="38100" dir="2700000" algn="tl">
                  <a:srgbClr val="000000">
                    <a:alpha val="43137"/>
                  </a:srgbClr>
                </a:outerShdw>
              </a:effectLst>
            </a:endParaRPr>
          </a:p>
          <a:p>
            <a:pPr algn="ctr"/>
            <a:r>
              <a:rPr lang="es-ES" sz="6000" b="1" dirty="0" smtClean="0">
                <a:solidFill>
                  <a:srgbClr val="FF0000"/>
                </a:solidFill>
                <a:effectLst>
                  <a:outerShdw blurRad="38100" dist="38100" dir="2700000" algn="tl">
                    <a:srgbClr val="000000">
                      <a:alpha val="43137"/>
                    </a:srgbClr>
                  </a:outerShdw>
                </a:effectLst>
              </a:rPr>
              <a:t>Propuestas relacionadas con seguros de ahorro a largo plazo (rentas vitalicias, PIAS)</a:t>
            </a:r>
            <a:br>
              <a:rPr lang="es-ES" sz="6000" b="1" dirty="0" smtClean="0">
                <a:solidFill>
                  <a:srgbClr val="FF0000"/>
                </a:solidFill>
                <a:effectLst>
                  <a:outerShdw blurRad="38100" dist="38100" dir="2700000" algn="tl">
                    <a:srgbClr val="000000">
                      <a:alpha val="43137"/>
                    </a:srgbClr>
                  </a:outerShdw>
                </a:effectLst>
              </a:rPr>
            </a:br>
            <a:endParaRPr lang="es-ES" b="1" dirty="0">
              <a:solidFill>
                <a:srgbClr val="FF0000"/>
              </a:solidFill>
              <a:effectLst>
                <a:outerShdw blurRad="38100" dist="38100" dir="2700000" algn="tl">
                  <a:srgbClr val="000000">
                    <a:alpha val="43137"/>
                  </a:srgbClr>
                </a:outerShdw>
              </a:effectLst>
            </a:endParaRPr>
          </a:p>
        </p:txBody>
      </p:sp>
      <p:pic>
        <p:nvPicPr>
          <p:cNvPr id="3" name="2 Imagen" descr="UNESPA Nueva 1.bmp"/>
          <p:cNvPicPr>
            <a:picLocks noChangeAspect="1"/>
          </p:cNvPicPr>
          <p:nvPr/>
        </p:nvPicPr>
        <p:blipFill>
          <a:blip r:embed="rId2" cstate="print"/>
          <a:stretch>
            <a:fillRect/>
          </a:stretch>
        </p:blipFill>
        <p:spPr>
          <a:xfrm>
            <a:off x="0" y="188640"/>
            <a:ext cx="3031784" cy="792088"/>
          </a:xfrm>
          <a:prstGeom prst="rect">
            <a:avLst/>
          </a:prstGeom>
          <a:effectLst>
            <a:reflection blurRad="6350" stA="52000" endA="300" endPos="35000" dir="5400000" sy="-100000" algn="bl" rotWithShape="0"/>
          </a:effectLst>
        </p:spPr>
      </p:pic>
      <p:sp>
        <p:nvSpPr>
          <p:cNvPr id="5" name="4 Marcador de número de diapositiva"/>
          <p:cNvSpPr>
            <a:spLocks noGrp="1"/>
          </p:cNvSpPr>
          <p:nvPr>
            <p:ph type="sldNum" sz="quarter" idx="12"/>
          </p:nvPr>
        </p:nvSpPr>
        <p:spPr/>
        <p:txBody>
          <a:bodyPr/>
          <a:lstStyle/>
          <a:p>
            <a:fld id="{E1D864E9-44EC-4ED6-BE0C-C4903D45125F}" type="slidenum">
              <a:rPr lang="es-ES" smtClean="0"/>
              <a:pPr/>
              <a:t>20</a:t>
            </a:fld>
            <a:endParaRPr lang="es-E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1556792"/>
            <a:ext cx="8712968" cy="5016758"/>
          </a:xfrm>
          <a:prstGeom prst="rect">
            <a:avLst/>
          </a:prstGeom>
        </p:spPr>
        <p:txBody>
          <a:bodyPr wrap="square">
            <a:spAutoFit/>
          </a:bodyPr>
          <a:lstStyle/>
          <a:p>
            <a:pPr marL="352425" indent="-352425" algn="just">
              <a:buFont typeface="Wingdings"/>
              <a:buChar char="§"/>
            </a:pPr>
            <a:endParaRPr lang="es-ES" sz="2000" dirty="0" smtClean="0">
              <a:solidFill>
                <a:srgbClr val="0070C0"/>
              </a:solidFill>
              <a:latin typeface="Trebuchet MS" pitchFamily="34" charset="0"/>
            </a:endParaRPr>
          </a:p>
          <a:p>
            <a:pPr marL="352425" indent="-352425" algn="just">
              <a:buFont typeface="Wingdings"/>
              <a:buChar char="§"/>
            </a:pPr>
            <a:r>
              <a:rPr lang="es-ES" sz="2000" dirty="0" smtClean="0">
                <a:solidFill>
                  <a:srgbClr val="0070C0"/>
                </a:solidFill>
                <a:latin typeface="Trebuchet MS" pitchFamily="34" charset="0"/>
              </a:rPr>
              <a:t>Productos</a:t>
            </a:r>
            <a:r>
              <a:rPr lang="es-ES" sz="2000" dirty="0" smtClean="0">
                <a:latin typeface="Trebuchet MS" pitchFamily="34" charset="0"/>
              </a:rPr>
              <a:t>: Depósitos, acciones, fondos de inversión, otros seguros de vida (distintos de los PPA)</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solidFill>
                  <a:srgbClr val="0070C0"/>
                </a:solidFill>
                <a:latin typeface="Trebuchet MS"/>
              </a:rPr>
              <a:t>Características</a:t>
            </a:r>
            <a:r>
              <a:rPr lang="es-ES" sz="2000" dirty="0" smtClean="0">
                <a:latin typeface="Trebuchet MS"/>
              </a:rPr>
              <a:t>: liquidez</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solidFill>
                  <a:srgbClr val="0070C0"/>
                </a:solidFill>
                <a:latin typeface="Trebuchet MS"/>
              </a:rPr>
              <a:t>Tributación</a:t>
            </a:r>
            <a:r>
              <a:rPr lang="es-ES" sz="2000" dirty="0" smtClean="0">
                <a:latin typeface="Trebuchet MS"/>
              </a:rPr>
              <a:t>: los rendimientos/ganancias patrimoniales generadas en más de 1 año tributan como rentas del ahorro al tipo fijo del 19% ó 21% (no se tiene en cuenta el gravamen complementario aplicable en los ejercicios 2012, 2013 y 2014). Adicionalmente, en los fondos de inversión se permite el “salto” de fondo a fondo sin tributar</a:t>
            </a:r>
          </a:p>
          <a:p>
            <a:pPr marL="352425" indent="-352425" algn="just">
              <a:buFont typeface="Wingdings"/>
              <a:buChar char="§"/>
            </a:pPr>
            <a:endParaRPr lang="es-ES" sz="2000" dirty="0" smtClean="0">
              <a:latin typeface="Trebuchet MS"/>
            </a:endParaRPr>
          </a:p>
          <a:p>
            <a:pPr marL="352425" indent="-352425" algn="just">
              <a:buFont typeface="Wingdings"/>
              <a:buChar char="§"/>
            </a:pPr>
            <a:r>
              <a:rPr lang="es-ES" sz="2000" dirty="0" smtClean="0">
                <a:solidFill>
                  <a:srgbClr val="0070C0"/>
                </a:solidFill>
                <a:latin typeface="Trebuchet MS"/>
              </a:rPr>
              <a:t>Propuestas</a:t>
            </a:r>
            <a:r>
              <a:rPr lang="es-ES" sz="2000" dirty="0" smtClean="0">
                <a:latin typeface="Trebuchet MS"/>
              </a:rPr>
              <a:t>: deberían fomentarse más fiscalmente los productos que den lugar a un ahorro estable, tales como las rentas vitalicias y los PIAS, contribuyendo así a la reducción de la dependencia del ahorro externo</a:t>
            </a:r>
          </a:p>
        </p:txBody>
      </p:sp>
      <p:sp>
        <p:nvSpPr>
          <p:cNvPr id="7" name="6 CuadroTexto"/>
          <p:cNvSpPr txBox="1"/>
          <p:nvPr/>
        </p:nvSpPr>
        <p:spPr>
          <a:xfrm>
            <a:off x="-1" y="188640"/>
            <a:ext cx="9144001" cy="707886"/>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Tributación de las rentas del ahorro</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21</a:t>
            </a:fld>
            <a:endParaRPr lang="es-E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bwMode="auto">
          <a:xfrm>
            <a:off x="142875" y="1428750"/>
            <a:ext cx="2786063" cy="5214938"/>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20000"/>
              </a:lnSpc>
              <a:buFont typeface="Wingdings" pitchFamily="2" charset="2"/>
              <a:buNone/>
            </a:pPr>
            <a:endParaRPr lang="es-ES" sz="2400" dirty="0" smtClean="0"/>
          </a:p>
          <a:p>
            <a:pPr eaLnBrk="1" hangingPunct="1">
              <a:buFont typeface="Wingdings" pitchFamily="2" charset="2"/>
              <a:buChar char="Ø"/>
            </a:pPr>
            <a:endParaRPr lang="es-ES" sz="2000" dirty="0" smtClean="0"/>
          </a:p>
          <a:p>
            <a:pPr marL="1731963" lvl="3" eaLnBrk="1" hangingPunct="1">
              <a:buFont typeface="Wingdings" pitchFamily="2" charset="2"/>
              <a:buChar char="Ø"/>
            </a:pPr>
            <a:endParaRPr lang="es-ES_tradnl" sz="2100" dirty="0" smtClean="0"/>
          </a:p>
          <a:p>
            <a:pPr eaLnBrk="1" hangingPunct="1">
              <a:buFont typeface="Wingdings" pitchFamily="2" charset="2"/>
              <a:buChar char="Ø"/>
            </a:pPr>
            <a:endParaRPr lang="es-ES" sz="2000" dirty="0" smtClean="0"/>
          </a:p>
        </p:txBody>
      </p:sp>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1412776"/>
            <a:ext cx="8712968" cy="5016758"/>
          </a:xfrm>
          <a:prstGeom prst="rect">
            <a:avLst/>
          </a:prstGeom>
        </p:spPr>
        <p:txBody>
          <a:bodyPr wrap="square">
            <a:spAutoFit/>
          </a:bodyPr>
          <a:lstStyle/>
          <a:p>
            <a:pPr marL="352425" indent="-352425" algn="just">
              <a:buFont typeface="Wingdings"/>
              <a:buChar char="§"/>
            </a:pPr>
            <a:endParaRPr lang="es-ES_tradnl" sz="2000" dirty="0" smtClean="0">
              <a:latin typeface="Trebuchet MS" pitchFamily="34" charset="0"/>
            </a:endParaRPr>
          </a:p>
          <a:p>
            <a:pPr marL="352425" indent="-352425" algn="just">
              <a:buFont typeface="Wingdings"/>
              <a:buChar char="§"/>
            </a:pPr>
            <a:r>
              <a:rPr lang="es-ES_tradnl" sz="2000" dirty="0" smtClean="0">
                <a:latin typeface="Trebuchet MS" pitchFamily="34" charset="0"/>
              </a:rPr>
              <a:t>Atendiendo al elevado grado de complementariedad de las rentas vitalicias aseguradas con las prestaciones de la Seguridad Social se propone el establecimiento de una exención de los rendimientos del capital mobiliario o de las ganancias patrimoniales que se pongan de manifiesto con ocasión de la transmisión del patrimonio mobiliario o inmobiliario del contribuyente, siempre y cuando el importe obtenido se destine a la constitución de una renta vitalicia asegurada</a:t>
            </a:r>
          </a:p>
          <a:p>
            <a:pPr marL="352425" indent="-352425" algn="just">
              <a:buFont typeface="Wingdings"/>
              <a:buChar char="§"/>
            </a:pPr>
            <a:endParaRPr lang="es-ES" sz="2000" dirty="0" smtClean="0">
              <a:latin typeface="Trebuchet MS" pitchFamily="34" charset="0"/>
            </a:endParaRPr>
          </a:p>
          <a:p>
            <a:pPr marL="352425" indent="-352425" algn="just">
              <a:buFont typeface="Wingdings"/>
              <a:buChar char="§"/>
            </a:pPr>
            <a:r>
              <a:rPr lang="es-ES_tradnl" sz="2000" dirty="0" smtClean="0">
                <a:latin typeface="Trebuchet MS" pitchFamily="34" charset="0"/>
              </a:rPr>
              <a:t>La vigente Ley del IRPF únicamente prevé este beneficio fiscal para la vivienda habitual de mayores de 65 años o dependientes</a:t>
            </a:r>
            <a:endParaRPr lang="es-ES" sz="2000" dirty="0" smtClean="0">
              <a:latin typeface="Trebuchet MS" pitchFamily="34" charset="0"/>
            </a:endParaRPr>
          </a:p>
          <a:p>
            <a:pPr marL="352425" indent="-352425" algn="just">
              <a:buFont typeface="Wingdings"/>
              <a:buChar char="§"/>
            </a:pPr>
            <a:endParaRPr lang="es-ES" sz="2000" dirty="0" smtClean="0">
              <a:latin typeface="Trebuchet MS" pitchFamily="34" charset="0"/>
            </a:endParaRPr>
          </a:p>
          <a:p>
            <a:pPr marL="352425" indent="-352425" algn="just">
              <a:buFont typeface="Wingdings"/>
              <a:buChar char="§"/>
            </a:pPr>
            <a:r>
              <a:rPr lang="es-ES_tradnl" sz="2000" dirty="0" smtClean="0">
                <a:latin typeface="Trebuchet MS" pitchFamily="34" charset="0"/>
              </a:rPr>
              <a:t>Para beneficiarse de este nuevo incentivo fiscal, la renta vitalicia mensual a percibir por el contribuyente no podría superar unos determinados límites</a:t>
            </a:r>
          </a:p>
          <a:p>
            <a:pPr marL="352425" indent="-352425" algn="just">
              <a:buFont typeface="Wingdings"/>
              <a:buChar char="§"/>
            </a:pPr>
            <a:endParaRPr lang="es-ES_tradnl" sz="2000" dirty="0" smtClean="0">
              <a:latin typeface="Trebuchet MS" pitchFamily="34" charset="0"/>
            </a:endParaRPr>
          </a:p>
        </p:txBody>
      </p:sp>
      <p:sp>
        <p:nvSpPr>
          <p:cNvPr id="7" name="6 CuadroTexto"/>
          <p:cNvSpPr txBox="1"/>
          <p:nvPr/>
        </p:nvSpPr>
        <p:spPr>
          <a:xfrm>
            <a:off x="-1" y="188640"/>
            <a:ext cx="9144001" cy="1323439"/>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2.1- Licuación del patrimonio en rentas vitalicias aseguradas</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22</a:t>
            </a:fld>
            <a:endParaRPr lang="es-E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bwMode="auto">
          <a:xfrm>
            <a:off x="142875" y="1428750"/>
            <a:ext cx="2786063" cy="5214938"/>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20000"/>
              </a:lnSpc>
              <a:buFont typeface="Wingdings" pitchFamily="2" charset="2"/>
              <a:buNone/>
            </a:pPr>
            <a:endParaRPr lang="es-ES" sz="2400" dirty="0" smtClean="0"/>
          </a:p>
          <a:p>
            <a:pPr eaLnBrk="1" hangingPunct="1">
              <a:buFont typeface="Wingdings" pitchFamily="2" charset="2"/>
              <a:buChar char="Ø"/>
            </a:pPr>
            <a:endParaRPr lang="es-ES" sz="2000" dirty="0" smtClean="0"/>
          </a:p>
          <a:p>
            <a:pPr marL="1731963" lvl="3" eaLnBrk="1" hangingPunct="1">
              <a:buFont typeface="Wingdings" pitchFamily="2" charset="2"/>
              <a:buChar char="Ø"/>
            </a:pPr>
            <a:endParaRPr lang="es-ES_tradnl" sz="2100" dirty="0" smtClean="0"/>
          </a:p>
          <a:p>
            <a:pPr eaLnBrk="1" hangingPunct="1">
              <a:buFont typeface="Wingdings" pitchFamily="2" charset="2"/>
              <a:buChar char="Ø"/>
            </a:pPr>
            <a:endParaRPr lang="es-ES" sz="2000" dirty="0" smtClean="0"/>
          </a:p>
        </p:txBody>
      </p:sp>
      <p:sp>
        <p:nvSpPr>
          <p:cNvPr id="6" name="5 Rectángulo"/>
          <p:cNvSpPr/>
          <p:nvPr/>
        </p:nvSpPr>
        <p:spPr>
          <a:xfrm>
            <a:off x="683568" y="1844824"/>
            <a:ext cx="8136904" cy="584775"/>
          </a:xfrm>
          <a:prstGeom prst="rect">
            <a:avLst/>
          </a:prstGeom>
        </p:spPr>
        <p:txBody>
          <a:bodyPr wrap="square">
            <a:spAutoFit/>
          </a:bodyPr>
          <a:lstStyle/>
          <a:p>
            <a:pPr marL="342900" lvl="0" indent="-342900" fontAlgn="auto">
              <a:spcBef>
                <a:spcPct val="20000"/>
              </a:spcBef>
              <a:spcAft>
                <a:spcPts val="0"/>
              </a:spcAft>
              <a:buFont typeface="Arial" pitchFamily="34" charset="0"/>
              <a:buChar char="•"/>
            </a:pPr>
            <a:endParaRPr lang="es-ES" sz="3200" dirty="0">
              <a:solidFill>
                <a:prstClr val="black"/>
              </a:solidFill>
              <a:latin typeface="Calibri"/>
            </a:endParaRPr>
          </a:p>
        </p:txBody>
      </p:sp>
      <p:sp>
        <p:nvSpPr>
          <p:cNvPr id="5" name="4 Rectángulo"/>
          <p:cNvSpPr/>
          <p:nvPr/>
        </p:nvSpPr>
        <p:spPr>
          <a:xfrm>
            <a:off x="251520" y="1416833"/>
            <a:ext cx="8712968" cy="5324535"/>
          </a:xfrm>
          <a:prstGeom prst="rect">
            <a:avLst/>
          </a:prstGeom>
        </p:spPr>
        <p:txBody>
          <a:bodyPr wrap="square">
            <a:spAutoFit/>
          </a:bodyPr>
          <a:lstStyle/>
          <a:p>
            <a:pPr marL="352425" lvl="1" indent="-352425" algn="just">
              <a:buFont typeface="Wingdings"/>
              <a:buChar char="§"/>
            </a:pPr>
            <a:r>
              <a:rPr lang="es-ES_tradnl" sz="2000" dirty="0" smtClean="0">
                <a:latin typeface="Trebuchet MS" pitchFamily="34" charset="0"/>
              </a:rPr>
              <a:t>Los PIAS (Planes Individuales de Ahorro Sistemático) son seguros de vida destinados a constituir un ahorro sistemático y con incentivos fiscales (exención de los rendimientos generados en la fase de acumulación) si se cobran en forma de renta vitalicia. No obstante lo anterior, pueden hacerse líquidos perdiendo el incentivo fiscal</a:t>
            </a:r>
            <a:endParaRPr lang="es-ES" sz="2000" dirty="0" smtClean="0">
              <a:latin typeface="Trebuchet MS" pitchFamily="34" charset="0"/>
            </a:endParaRPr>
          </a:p>
          <a:p>
            <a:pPr marL="352425" lvl="1" indent="-352425" algn="just">
              <a:buFont typeface="Wingdings"/>
              <a:buChar char="§"/>
            </a:pPr>
            <a:endParaRPr lang="es-ES" sz="2000" dirty="0" smtClean="0">
              <a:latin typeface="Trebuchet MS" pitchFamily="34" charset="0"/>
            </a:endParaRPr>
          </a:p>
          <a:p>
            <a:pPr marL="352425" lvl="1" indent="-352425" algn="just">
              <a:buFont typeface="Wingdings"/>
              <a:buChar char="§"/>
            </a:pPr>
            <a:r>
              <a:rPr lang="es-ES" sz="2000" dirty="0" smtClean="0">
                <a:latin typeface="Trebuchet MS" pitchFamily="34" charset="0"/>
              </a:rPr>
              <a:t>Los PIAS tienen un límite de aportación anual de 8.000 € que hace que los volúmenes de ahorro que pueden llegar a acumularse por personas de más de 50 años (edad a la que muchas personas pueden empezar a ahorrar al terminar el pago de su hipoteca) sea escaso para lograr una renta vitalicia verdaderamente complementaria de la pensión pública</a:t>
            </a:r>
          </a:p>
          <a:p>
            <a:pPr marL="352425" lvl="1" indent="-352425" algn="just">
              <a:buFont typeface="Wingdings"/>
              <a:buChar char="§"/>
            </a:pPr>
            <a:endParaRPr lang="es-ES" sz="2000" dirty="0" smtClean="0">
              <a:latin typeface="Trebuchet MS" pitchFamily="34" charset="0"/>
            </a:endParaRPr>
          </a:p>
          <a:p>
            <a:pPr marL="352425" lvl="1" indent="-352425" algn="just">
              <a:buFont typeface="Wingdings"/>
              <a:buChar char="§"/>
            </a:pPr>
            <a:r>
              <a:rPr lang="es-ES" sz="2000" dirty="0" smtClean="0">
                <a:latin typeface="Trebuchet MS" pitchFamily="34" charset="0"/>
              </a:rPr>
              <a:t>Dado que la Seguridad Social va empezar a informar de su pensión esperada futura a los trabajadores mayores de 50 años, se propone aumentar el limite de aportación anual para los mayores de 50 años. También se propone eliminar el límite máximo de aportación global establecido en 240.000 €</a:t>
            </a:r>
            <a:endParaRPr lang="es-ES" sz="2000" dirty="0" smtClean="0">
              <a:solidFill>
                <a:prstClr val="black"/>
              </a:solidFill>
              <a:latin typeface="Trebuchet MS" pitchFamily="34" charset="0"/>
            </a:endParaRPr>
          </a:p>
        </p:txBody>
      </p:sp>
      <p:sp>
        <p:nvSpPr>
          <p:cNvPr id="7" name="6 CuadroTexto"/>
          <p:cNvSpPr txBox="1"/>
          <p:nvPr/>
        </p:nvSpPr>
        <p:spPr>
          <a:xfrm>
            <a:off x="-1" y="188640"/>
            <a:ext cx="9144001" cy="707886"/>
          </a:xfrm>
          <a:prstGeom prst="rect">
            <a:avLst/>
          </a:prstGeom>
          <a:noFill/>
        </p:spPr>
        <p:txBody>
          <a:bodyPr wrap="square" rtlCol="0">
            <a:spAutoFit/>
          </a:bodyPr>
          <a:lstStyle/>
          <a:p>
            <a:pPr algn="ctr"/>
            <a:r>
              <a:rPr lang="es-ES" sz="4000" b="1" dirty="0" smtClean="0">
                <a:solidFill>
                  <a:srgbClr val="FF0000"/>
                </a:solidFill>
                <a:latin typeface="Palatino Linotype" pitchFamily="18" charset="0"/>
              </a:rPr>
              <a:t>2.2- Mejorar la fiscalidad de los PIAS</a:t>
            </a:r>
          </a:p>
        </p:txBody>
      </p:sp>
      <p:sp>
        <p:nvSpPr>
          <p:cNvPr id="8" name="7 Marcador de número de diapositiva"/>
          <p:cNvSpPr>
            <a:spLocks noGrp="1"/>
          </p:cNvSpPr>
          <p:nvPr>
            <p:ph type="sldNum" sz="quarter" idx="12"/>
          </p:nvPr>
        </p:nvSpPr>
        <p:spPr/>
        <p:txBody>
          <a:bodyPr/>
          <a:lstStyle/>
          <a:p>
            <a:fld id="{E1D864E9-44EC-4ED6-BE0C-C4903D45125F}" type="slidenum">
              <a:rPr lang="es-ES" smtClean="0"/>
              <a:pPr/>
              <a:t>23</a:t>
            </a:fld>
            <a:endParaRPr 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10 Imagen" descr="UNESPA Nueva 1.bmp"/>
          <p:cNvPicPr>
            <a:picLocks noChangeAspect="1"/>
          </p:cNvPicPr>
          <p:nvPr/>
        </p:nvPicPr>
        <p:blipFill>
          <a:blip r:embed="rId3" cstate="print"/>
          <a:stretch>
            <a:fillRect/>
          </a:stretch>
        </p:blipFill>
        <p:spPr>
          <a:xfrm>
            <a:off x="0" y="6305619"/>
            <a:ext cx="2114286" cy="552381"/>
          </a:xfrm>
          <a:prstGeom prst="rect">
            <a:avLst/>
          </a:prstGeom>
          <a:effectLst>
            <a:reflection blurRad="6350" stA="52000" endA="300" endPos="35000" dir="5400000" sy="-100000" algn="bl" rotWithShape="0"/>
          </a:effectLst>
        </p:spPr>
      </p:pic>
      <p:sp>
        <p:nvSpPr>
          <p:cNvPr id="8" name="7 CuadroTexto"/>
          <p:cNvSpPr txBox="1"/>
          <p:nvPr/>
        </p:nvSpPr>
        <p:spPr>
          <a:xfrm>
            <a:off x="251520" y="116632"/>
            <a:ext cx="8640960" cy="646331"/>
          </a:xfrm>
          <a:prstGeom prst="rect">
            <a:avLst/>
          </a:prstGeom>
          <a:noFill/>
        </p:spPr>
        <p:txBody>
          <a:bodyPr wrap="square" rtlCol="0">
            <a:spAutoFit/>
          </a:bodyPr>
          <a:lstStyle/>
          <a:p>
            <a:pPr algn="ctr"/>
            <a:r>
              <a:rPr lang="es-ES" sz="3600" b="1" dirty="0" smtClean="0">
                <a:solidFill>
                  <a:srgbClr val="002060"/>
                </a:solidFill>
                <a:effectLst>
                  <a:outerShdw blurRad="38100" dist="38100" dir="2700000" algn="tl">
                    <a:srgbClr val="000000">
                      <a:alpha val="43137"/>
                    </a:srgbClr>
                  </a:outerShdw>
                </a:effectLst>
                <a:latin typeface="Berlin Sans FB Demi" pitchFamily="34" charset="0"/>
              </a:rPr>
              <a:t>¿Ahorramos menos que nuestros vecinos?</a:t>
            </a:r>
            <a:endParaRPr lang="es-ES" sz="700" b="1" dirty="0">
              <a:solidFill>
                <a:srgbClr val="FF0000"/>
              </a:solidFill>
              <a:effectLst>
                <a:outerShdw blurRad="38100" dist="38100" dir="2700000" algn="tl">
                  <a:srgbClr val="000000">
                    <a:alpha val="43137"/>
                  </a:srgbClr>
                </a:outerShdw>
              </a:effectLst>
              <a:latin typeface="Berlin Sans FB Demi" pitchFamily="34" charset="0"/>
            </a:endParaRPr>
          </a:p>
        </p:txBody>
      </p:sp>
      <p:graphicFrame>
        <p:nvGraphicFramePr>
          <p:cNvPr id="5" name="4 Tabla"/>
          <p:cNvGraphicFramePr>
            <a:graphicFrameLocks noGrp="1"/>
          </p:cNvGraphicFramePr>
          <p:nvPr/>
        </p:nvGraphicFramePr>
        <p:xfrm>
          <a:off x="323528" y="1052736"/>
          <a:ext cx="4176464" cy="5014422"/>
        </p:xfrm>
        <a:graphic>
          <a:graphicData uri="http://schemas.openxmlformats.org/drawingml/2006/table">
            <a:tbl>
              <a:tblPr/>
              <a:tblGrid>
                <a:gridCol w="1008112"/>
                <a:gridCol w="1247178"/>
                <a:gridCol w="1921174"/>
              </a:tblGrid>
              <a:tr h="611254">
                <a:tc>
                  <a:txBody>
                    <a:bodyPr/>
                    <a:lstStyle/>
                    <a:p>
                      <a:pPr algn="l" fontAlgn="b"/>
                      <a:r>
                        <a:rPr lang="es-ES" sz="1400" b="1" i="0" u="none" strike="noStrike" dirty="0">
                          <a:solidFill>
                            <a:srgbClr val="FFFFFF"/>
                          </a:solidFill>
                          <a:latin typeface="Calibri"/>
                        </a:rPr>
                        <a:t> </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ctr" fontAlgn="b"/>
                      <a:r>
                        <a:rPr lang="es-ES" sz="1400" b="1" i="0" u="none" strike="noStrike" dirty="0">
                          <a:solidFill>
                            <a:srgbClr val="FFFFFF"/>
                          </a:solidFill>
                          <a:latin typeface="Calibri"/>
                        </a:rPr>
                        <a:t>Ratio histórico de esfuerzo de ahorro</a:t>
                      </a:r>
                    </a:p>
                  </a:txBody>
                  <a:tcPr marL="9525" marR="9525" marT="9525"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ctr" fontAlgn="b"/>
                      <a:r>
                        <a:rPr lang="es-ES" sz="1400" b="1" i="0" u="none" strike="noStrike" dirty="0">
                          <a:solidFill>
                            <a:srgbClr val="FFFFFF"/>
                          </a:solidFill>
                          <a:latin typeface="Calibri"/>
                        </a:rPr>
                        <a:t>Diferencial </a:t>
                      </a:r>
                      <a:r>
                        <a:rPr lang="es-ES" sz="1400" b="1" i="0" u="none" strike="noStrike" dirty="0" err="1">
                          <a:solidFill>
                            <a:srgbClr val="FFFFFF"/>
                          </a:solidFill>
                          <a:latin typeface="Calibri"/>
                        </a:rPr>
                        <a:t>mill</a:t>
                      </a:r>
                      <a:r>
                        <a:rPr lang="es-ES" sz="1400" b="1" i="0" u="none" strike="noStrike" dirty="0">
                          <a:solidFill>
                            <a:srgbClr val="FFFFFF"/>
                          </a:solidFill>
                          <a:latin typeface="Calibri"/>
                        </a:rPr>
                        <a:t> €</a:t>
                      </a:r>
                    </a:p>
                  </a:txBody>
                  <a:tcPr marL="9525" marR="9525" marT="9525" marB="0" anchor="ctr">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r>
              <a:tr h="292202">
                <a:tc>
                  <a:txBody>
                    <a:bodyPr/>
                    <a:lstStyle/>
                    <a:p>
                      <a:pPr algn="l" fontAlgn="b"/>
                      <a:r>
                        <a:rPr lang="es-ES" sz="1400" b="0" i="0" u="none" strike="noStrike">
                          <a:solidFill>
                            <a:srgbClr val="000000"/>
                          </a:solidFill>
                          <a:latin typeface="Calibri"/>
                        </a:rPr>
                        <a:t>P. BAJOS</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10,7%</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-58.531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92202">
                <a:tc>
                  <a:txBody>
                    <a:bodyPr/>
                    <a:lstStyle/>
                    <a:p>
                      <a:pPr algn="l" fontAlgn="b"/>
                      <a:r>
                        <a:rPr lang="es-ES" sz="1400" b="0" i="0" u="none" strike="noStrike">
                          <a:solidFill>
                            <a:srgbClr val="000000"/>
                          </a:solidFill>
                          <a:latin typeface="Calibri"/>
                        </a:rPr>
                        <a:t>SUECIA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9,9%</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-52.818</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a:solidFill>
                            <a:srgbClr val="000000"/>
                          </a:solidFill>
                          <a:latin typeface="Calibri"/>
                        </a:rPr>
                        <a:t>SUIZA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8,0%</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-40.104</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73989">
                <a:tc>
                  <a:txBody>
                    <a:bodyPr/>
                    <a:lstStyle/>
                    <a:p>
                      <a:pPr algn="l" fontAlgn="b"/>
                      <a:r>
                        <a:rPr lang="es-ES" sz="1400" b="0" i="0" u="none" strike="noStrike" dirty="0">
                          <a:solidFill>
                            <a:srgbClr val="000000"/>
                          </a:solidFill>
                          <a:latin typeface="Calibri"/>
                        </a:rPr>
                        <a:t>DINAMARCA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7,8%</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-38.733</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a:solidFill>
                            <a:srgbClr val="000000"/>
                          </a:solidFill>
                          <a:latin typeface="Calibri"/>
                        </a:rPr>
                        <a:t>BELGICA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6,3%</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-28.509</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92202">
                <a:tc>
                  <a:txBody>
                    <a:bodyPr/>
                    <a:lstStyle/>
                    <a:p>
                      <a:pPr algn="l" fontAlgn="b"/>
                      <a:r>
                        <a:rPr lang="es-ES" sz="1400" b="0" i="0" u="none" strike="noStrike">
                          <a:solidFill>
                            <a:srgbClr val="000000"/>
                          </a:solidFill>
                          <a:latin typeface="Calibri"/>
                        </a:rPr>
                        <a:t>FRANCIA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5,8%</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-25.311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a:solidFill>
                            <a:srgbClr val="000000"/>
                          </a:solidFill>
                          <a:latin typeface="Calibri"/>
                        </a:rPr>
                        <a:t>R. UNIDO</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5,1%</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-20.041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92202">
                <a:tc>
                  <a:txBody>
                    <a:bodyPr/>
                    <a:lstStyle/>
                    <a:p>
                      <a:pPr algn="l" fontAlgn="b"/>
                      <a:r>
                        <a:rPr lang="es-ES" sz="1400" b="0" i="0" u="none" strike="noStrike">
                          <a:solidFill>
                            <a:srgbClr val="000000"/>
                          </a:solidFill>
                          <a:latin typeface="Calibri"/>
                        </a:rPr>
                        <a:t>NORUEGA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4,9%</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-18.590</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a:solidFill>
                            <a:srgbClr val="000000"/>
                          </a:solidFill>
                          <a:latin typeface="Calibri"/>
                        </a:rPr>
                        <a:t>IRLANDA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4,5%</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-16.017</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92202">
                <a:tc>
                  <a:txBody>
                    <a:bodyPr/>
                    <a:lstStyle/>
                    <a:p>
                      <a:pPr algn="l" fontAlgn="b"/>
                      <a:r>
                        <a:rPr lang="es-ES" sz="1400" b="0" i="0" u="none" strike="noStrike">
                          <a:solidFill>
                            <a:srgbClr val="000000"/>
                          </a:solidFill>
                          <a:latin typeface="Calibri"/>
                        </a:rPr>
                        <a:t>ALEMANIA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4,2%</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-14.318</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a:solidFill>
                            <a:srgbClr val="000000"/>
                          </a:solidFill>
                          <a:latin typeface="Calibri"/>
                        </a:rPr>
                        <a:t>PORTUGAL</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3,6%</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-9.888</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92202">
                <a:tc>
                  <a:txBody>
                    <a:bodyPr/>
                    <a:lstStyle/>
                    <a:p>
                      <a:pPr algn="l" fontAlgn="b"/>
                      <a:r>
                        <a:rPr lang="es-ES" sz="1400" b="0" i="0" u="none" strike="noStrike">
                          <a:solidFill>
                            <a:srgbClr val="000000"/>
                          </a:solidFill>
                          <a:latin typeface="Calibri"/>
                        </a:rPr>
                        <a:t>ITALIA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3,2%</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-7.094</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a:solidFill>
                            <a:srgbClr val="000000"/>
                          </a:solidFill>
                          <a:latin typeface="Calibri"/>
                        </a:rPr>
                        <a:t>FINLANDIA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2,4%</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-2.185</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92202">
                <a:tc>
                  <a:txBody>
                    <a:bodyPr/>
                    <a:lstStyle/>
                    <a:p>
                      <a:pPr algn="l" fontAlgn="b"/>
                      <a:r>
                        <a:rPr lang="es-ES" sz="1400" b="0" i="0" u="none" strike="noStrike">
                          <a:solidFill>
                            <a:srgbClr val="000000"/>
                          </a:solidFill>
                          <a:latin typeface="Calibri"/>
                        </a:rPr>
                        <a:t>AUSTRIA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2,4%</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-1.511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2202">
                <a:tc>
                  <a:txBody>
                    <a:bodyPr/>
                    <a:lstStyle/>
                    <a:p>
                      <a:pPr algn="l" fontAlgn="b"/>
                      <a:r>
                        <a:rPr lang="es-ES" sz="1400" b="0" i="0" u="none" strike="noStrike" dirty="0">
                          <a:solidFill>
                            <a:srgbClr val="000000"/>
                          </a:solidFill>
                          <a:latin typeface="Calibri"/>
                        </a:rPr>
                        <a:t>GRECIA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a:solidFill>
                            <a:srgbClr val="000000"/>
                          </a:solidFill>
                          <a:latin typeface="Calibri"/>
                        </a:rPr>
                        <a:t>0,3%</a:t>
                      </a: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400" b="0" i="0" u="none" strike="noStrike" dirty="0">
                          <a:solidFill>
                            <a:srgbClr val="000000"/>
                          </a:solidFill>
                          <a:latin typeface="Calibri"/>
                        </a:rPr>
                        <a:t>12.211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bl>
          </a:graphicData>
        </a:graphic>
      </p:graphicFrame>
      <p:sp>
        <p:nvSpPr>
          <p:cNvPr id="6" name="5 CuadroTexto"/>
          <p:cNvSpPr txBox="1"/>
          <p:nvPr/>
        </p:nvSpPr>
        <p:spPr>
          <a:xfrm>
            <a:off x="4716016" y="856357"/>
            <a:ext cx="4427984" cy="5755422"/>
          </a:xfrm>
          <a:prstGeom prst="rect">
            <a:avLst/>
          </a:prstGeom>
          <a:noFill/>
        </p:spPr>
        <p:txBody>
          <a:bodyPr wrap="square" rtlCol="0">
            <a:spAutoFit/>
          </a:bodyPr>
          <a:lstStyle/>
          <a:p>
            <a:r>
              <a:rPr lang="es-ES" sz="2300" dirty="0" smtClean="0">
                <a:solidFill>
                  <a:srgbClr val="002060"/>
                </a:solidFill>
                <a:latin typeface="Berlin Sans FB Demi" pitchFamily="34" charset="0"/>
              </a:rPr>
              <a:t>España tiene una tasa histórica de esfuerzo de ahorro-previsión (compra de seguros y fondos de pensiones) sobre renta disponible  del 2,13%, </a:t>
            </a:r>
            <a:r>
              <a:rPr lang="es-ES" sz="2300" dirty="0" smtClean="0">
                <a:solidFill>
                  <a:srgbClr val="FF0000"/>
                </a:solidFill>
                <a:latin typeface="Berlin Sans FB Demi" pitchFamily="34" charset="0"/>
              </a:rPr>
              <a:t>muy por debajo</a:t>
            </a:r>
            <a:r>
              <a:rPr lang="es-ES" sz="2300" dirty="0" smtClean="0">
                <a:solidFill>
                  <a:srgbClr val="002060"/>
                </a:solidFill>
                <a:latin typeface="Berlin Sans FB Demi" pitchFamily="34" charset="0"/>
              </a:rPr>
              <a:t> de la mayoría de los países europeos.</a:t>
            </a:r>
          </a:p>
          <a:p>
            <a:endParaRPr lang="es-ES" sz="2300" dirty="0" smtClean="0">
              <a:solidFill>
                <a:srgbClr val="002060"/>
              </a:solidFill>
              <a:latin typeface="Berlin Sans FB Demi" pitchFamily="34" charset="0"/>
            </a:endParaRPr>
          </a:p>
          <a:p>
            <a:r>
              <a:rPr lang="es-ES" sz="2300" dirty="0" smtClean="0">
                <a:solidFill>
                  <a:srgbClr val="002060"/>
                </a:solidFill>
                <a:latin typeface="Berlin Sans FB Demi" pitchFamily="34" charset="0"/>
              </a:rPr>
              <a:t>Esta diferencia quiere decir que, cada uno de estos países está tomando, cada año, una </a:t>
            </a:r>
            <a:r>
              <a:rPr lang="es-ES" sz="2300" dirty="0" smtClean="0">
                <a:solidFill>
                  <a:srgbClr val="FF0000"/>
                </a:solidFill>
                <a:latin typeface="Berlin Sans FB Demi" pitchFamily="34" charset="0"/>
              </a:rPr>
              <a:t>ventaja de bienestar </a:t>
            </a:r>
            <a:r>
              <a:rPr lang="es-ES" sz="2300" dirty="0" smtClean="0">
                <a:solidFill>
                  <a:srgbClr val="002060"/>
                </a:solidFill>
                <a:latin typeface="Berlin Sans FB Demi" pitchFamily="34" charset="0"/>
              </a:rPr>
              <a:t>sobre España de hasta 58.000 millones de euros, que nosotros deberíamos ahorrar para ser como ellos.</a:t>
            </a:r>
            <a:endParaRPr lang="es-ES" sz="2300" dirty="0">
              <a:solidFill>
                <a:srgbClr val="002060"/>
              </a:solidFill>
              <a:latin typeface="Berlin Sans FB Demi" pitchFamily="34" charset="0"/>
            </a:endParaRPr>
          </a:p>
        </p:txBody>
      </p:sp>
      <p:sp>
        <p:nvSpPr>
          <p:cNvPr id="7" name="6 CuadroTexto"/>
          <p:cNvSpPr txBox="1"/>
          <p:nvPr/>
        </p:nvSpPr>
        <p:spPr>
          <a:xfrm>
            <a:off x="2123728" y="6309320"/>
            <a:ext cx="2880320" cy="600164"/>
          </a:xfrm>
          <a:prstGeom prst="rect">
            <a:avLst/>
          </a:prstGeom>
          <a:noFill/>
        </p:spPr>
        <p:txBody>
          <a:bodyPr wrap="square" rtlCol="0">
            <a:spAutoFit/>
          </a:bodyPr>
          <a:lstStyle/>
          <a:p>
            <a:r>
              <a:rPr lang="es-ES" sz="1100" dirty="0" smtClean="0"/>
              <a:t>Fuente: Elaboración propia a partir de las Contabilidades Nacionales publicadas por </a:t>
            </a:r>
            <a:r>
              <a:rPr lang="es-ES" sz="1100" dirty="0" err="1" smtClean="0"/>
              <a:t>Eurostat</a:t>
            </a:r>
            <a:r>
              <a:rPr lang="es-ES" sz="1100" dirty="0" smtClean="0"/>
              <a:t>.</a:t>
            </a:r>
            <a:endParaRPr lang="es-ES" sz="1100" dirty="0"/>
          </a:p>
        </p:txBody>
      </p:sp>
      <p:sp>
        <p:nvSpPr>
          <p:cNvPr id="9" name="8 Marcador de número de diapositiva"/>
          <p:cNvSpPr>
            <a:spLocks noGrp="1"/>
          </p:cNvSpPr>
          <p:nvPr>
            <p:ph type="sldNum" sz="quarter" idx="12"/>
          </p:nvPr>
        </p:nvSpPr>
        <p:spPr/>
        <p:txBody>
          <a:bodyPr/>
          <a:lstStyle/>
          <a:p>
            <a:fld id="{E1D864E9-44EC-4ED6-BE0C-C4903D45125F}" type="slidenum">
              <a:rPr lang="es-ES" smtClean="0"/>
              <a:pPr/>
              <a:t>3</a:t>
            </a:fld>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10 Imagen" descr="UNESPA Nueva 1.bmp"/>
          <p:cNvPicPr>
            <a:picLocks noChangeAspect="1"/>
          </p:cNvPicPr>
          <p:nvPr/>
        </p:nvPicPr>
        <p:blipFill>
          <a:blip r:embed="rId3" cstate="print"/>
          <a:stretch>
            <a:fillRect/>
          </a:stretch>
        </p:blipFill>
        <p:spPr>
          <a:xfrm>
            <a:off x="0" y="6305619"/>
            <a:ext cx="2114286" cy="552381"/>
          </a:xfrm>
          <a:prstGeom prst="rect">
            <a:avLst/>
          </a:prstGeom>
          <a:effectLst>
            <a:reflection blurRad="6350" stA="52000" endA="300" endPos="35000" dir="5400000" sy="-100000" algn="bl" rotWithShape="0"/>
          </a:effectLst>
        </p:spPr>
      </p:pic>
      <p:sp>
        <p:nvSpPr>
          <p:cNvPr id="8" name="7 CuadroTexto"/>
          <p:cNvSpPr txBox="1"/>
          <p:nvPr/>
        </p:nvSpPr>
        <p:spPr>
          <a:xfrm>
            <a:off x="251520" y="116632"/>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Si queremos ver todo el déficit ya acumulado…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7" name="6 CuadroTexto"/>
          <p:cNvSpPr txBox="1"/>
          <p:nvPr/>
        </p:nvSpPr>
        <p:spPr>
          <a:xfrm>
            <a:off x="2123728" y="6309320"/>
            <a:ext cx="2880320" cy="600164"/>
          </a:xfrm>
          <a:prstGeom prst="rect">
            <a:avLst/>
          </a:prstGeom>
          <a:noFill/>
        </p:spPr>
        <p:txBody>
          <a:bodyPr wrap="square" rtlCol="0">
            <a:spAutoFit/>
          </a:bodyPr>
          <a:lstStyle/>
          <a:p>
            <a:r>
              <a:rPr lang="es-ES" sz="1100" dirty="0" smtClean="0"/>
              <a:t>Fuente: Elaboración propia a partir de las Contabilidades Nacionales publicadas por </a:t>
            </a:r>
            <a:r>
              <a:rPr lang="es-ES" sz="1100" dirty="0" err="1" smtClean="0"/>
              <a:t>Eurostat</a:t>
            </a:r>
            <a:r>
              <a:rPr lang="es-ES" sz="1100" dirty="0" smtClean="0"/>
              <a:t>.</a:t>
            </a:r>
            <a:endParaRPr lang="es-ES" sz="1100" dirty="0"/>
          </a:p>
        </p:txBody>
      </p:sp>
      <p:graphicFrame>
        <p:nvGraphicFramePr>
          <p:cNvPr id="9" name="8 Tabla"/>
          <p:cNvGraphicFramePr>
            <a:graphicFrameLocks noGrp="1"/>
          </p:cNvGraphicFramePr>
          <p:nvPr/>
        </p:nvGraphicFramePr>
        <p:xfrm>
          <a:off x="251520" y="1700812"/>
          <a:ext cx="4176464" cy="4536499"/>
        </p:xfrm>
        <a:graphic>
          <a:graphicData uri="http://schemas.openxmlformats.org/drawingml/2006/table">
            <a:tbl>
              <a:tblPr/>
              <a:tblGrid>
                <a:gridCol w="892578"/>
                <a:gridCol w="1305561"/>
                <a:gridCol w="1042221"/>
                <a:gridCol w="936104"/>
              </a:tblGrid>
              <a:tr h="699027">
                <a:tc>
                  <a:txBody>
                    <a:bodyPr/>
                    <a:lstStyle/>
                    <a:p>
                      <a:pPr algn="l" fontAlgn="b"/>
                      <a:r>
                        <a:rPr lang="es-ES" sz="1400" b="1" i="0" u="none" strike="noStrike" dirty="0">
                          <a:solidFill>
                            <a:srgbClr val="FFFFFF"/>
                          </a:solidFill>
                          <a:latin typeface="Arial"/>
                        </a:rPr>
                        <a:t> </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ctr" fontAlgn="ctr"/>
                      <a:r>
                        <a:rPr lang="es-ES" sz="1400" b="1" i="0" u="none" strike="noStrike" dirty="0">
                          <a:solidFill>
                            <a:srgbClr val="FFFFFF"/>
                          </a:solidFill>
                          <a:latin typeface="Arial"/>
                        </a:rPr>
                        <a:t>Activo de previsión sobre PIB</a:t>
                      </a:r>
                    </a:p>
                  </a:txBody>
                  <a:tcPr marL="9525" marR="9525" marT="9525"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ctr" fontAlgn="ctr"/>
                      <a:r>
                        <a:rPr lang="es-ES" sz="1400" b="1" i="0" u="none" strike="noStrike" dirty="0">
                          <a:solidFill>
                            <a:srgbClr val="FFFFFF"/>
                          </a:solidFill>
                          <a:latin typeface="Arial"/>
                        </a:rPr>
                        <a:t>Diferencial</a:t>
                      </a:r>
                    </a:p>
                  </a:txBody>
                  <a:tcPr marL="9525" marR="9525" marT="9525"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c>
                  <a:txBody>
                    <a:bodyPr/>
                    <a:lstStyle/>
                    <a:p>
                      <a:pPr algn="ctr" fontAlgn="ctr"/>
                      <a:r>
                        <a:rPr lang="es-ES" sz="1400" b="1" i="0" u="none" strike="noStrike" dirty="0" smtClean="0">
                          <a:solidFill>
                            <a:srgbClr val="FFFFFF"/>
                          </a:solidFill>
                          <a:latin typeface="Arial"/>
                        </a:rPr>
                        <a:t>En </a:t>
                      </a:r>
                      <a:r>
                        <a:rPr lang="es-ES" sz="1400" b="1" i="0" u="none" strike="noStrike" dirty="0" err="1" smtClean="0">
                          <a:solidFill>
                            <a:srgbClr val="FFFFFF"/>
                          </a:solidFill>
                          <a:latin typeface="Arial"/>
                        </a:rPr>
                        <a:t>Mill</a:t>
                      </a:r>
                      <a:r>
                        <a:rPr lang="es-ES" sz="1400" b="1" i="0" u="none" strike="noStrike" dirty="0" smtClean="0">
                          <a:solidFill>
                            <a:srgbClr val="FFFFFF"/>
                          </a:solidFill>
                          <a:latin typeface="Arial"/>
                        </a:rPr>
                        <a:t>.  </a:t>
                      </a:r>
                      <a:r>
                        <a:rPr lang="es-ES" sz="1400" b="1" i="0" u="none" strike="noStrike" dirty="0">
                          <a:solidFill>
                            <a:srgbClr val="FFFFFF"/>
                          </a:solidFill>
                          <a:latin typeface="Arial"/>
                        </a:rPr>
                        <a:t>euros</a:t>
                      </a:r>
                    </a:p>
                  </a:txBody>
                  <a:tcPr marL="9525" marR="9525" marT="9525" marB="0" anchor="ctr">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4F81BD"/>
                    </a:solidFill>
                  </a:tcPr>
                </a:tc>
              </a:tr>
              <a:tr h="239842">
                <a:tc>
                  <a:txBody>
                    <a:bodyPr/>
                    <a:lstStyle/>
                    <a:p>
                      <a:pPr algn="l" fontAlgn="b"/>
                      <a:r>
                        <a:rPr lang="es-ES" sz="1200" b="0" i="0" u="none" strike="noStrike">
                          <a:solidFill>
                            <a:srgbClr val="000000"/>
                          </a:solidFill>
                          <a:latin typeface="Arial"/>
                        </a:rPr>
                        <a:t>P. Bajos</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209,8%</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183,4%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a:solidFill>
                            <a:srgbClr val="000000"/>
                          </a:solidFill>
                          <a:latin typeface="Arial"/>
                        </a:rPr>
                        <a:t>-1.887.190</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R. Unido</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158,8%</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132,4%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a:solidFill>
                            <a:srgbClr val="000000"/>
                          </a:solidFill>
                          <a:latin typeface="Arial"/>
                        </a:rPr>
                        <a:t>-1.362.399</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Suiza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149,8%</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123,4%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a:solidFill>
                            <a:srgbClr val="000000"/>
                          </a:solidFill>
                          <a:latin typeface="Arial"/>
                        </a:rPr>
                        <a:t>-1.269.788</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Dinamarca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142,8%</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116,4%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-1.197.758</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Suecia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90,7%</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64,3%</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-661.648</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Irlanda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87,4%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61,0%</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-627.691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Francia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76,8%</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50,4%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-518.617</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Bélgica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68,4%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42,0%</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-432.181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Alemania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66,6%</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40,2%</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-413.659</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Italia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44,3%</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17,9%</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-184.191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Noruega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39,8%</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13,4%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-137.886</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Portugal</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37,3%</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10,9%</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-112.161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Austria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32,3%</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a:t>
                      </a:r>
                      <a:r>
                        <a:rPr lang="es-ES" sz="1200" b="0" i="0" u="none" strike="noStrike" dirty="0" smtClean="0">
                          <a:solidFill>
                            <a:srgbClr val="000000"/>
                          </a:solidFill>
                          <a:latin typeface="Arial"/>
                        </a:rPr>
                        <a:t>5,9%</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-60.711</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España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26,4%</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0%</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0</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39842">
                <a:tc>
                  <a:txBody>
                    <a:bodyPr/>
                    <a:lstStyle/>
                    <a:p>
                      <a:pPr algn="l" fontAlgn="b"/>
                      <a:r>
                        <a:rPr lang="es-ES" sz="1200" b="0" i="0" u="none" strike="noStrike">
                          <a:solidFill>
                            <a:srgbClr val="000000"/>
                          </a:solidFill>
                          <a:latin typeface="Arial"/>
                        </a:rPr>
                        <a:t>Finlandia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24,1%</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smtClean="0">
                          <a:solidFill>
                            <a:srgbClr val="000000"/>
                          </a:solidFill>
                          <a:latin typeface="Arial"/>
                        </a:rPr>
                        <a:t>2,3%</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c>
                  <a:txBody>
                    <a:bodyPr/>
                    <a:lstStyle/>
                    <a:p>
                      <a:pPr algn="ctr" fontAlgn="b"/>
                      <a:r>
                        <a:rPr lang="es-ES" sz="1200" b="0" i="0" u="none" strike="noStrike" dirty="0">
                          <a:solidFill>
                            <a:srgbClr val="000000"/>
                          </a:solidFill>
                          <a:latin typeface="Arial"/>
                        </a:rPr>
                        <a:t>23.667</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BE5F1"/>
                    </a:solidFill>
                  </a:tcPr>
                </a:tc>
              </a:tr>
              <a:tr h="239842">
                <a:tc>
                  <a:txBody>
                    <a:bodyPr/>
                    <a:lstStyle/>
                    <a:p>
                      <a:pPr algn="l" fontAlgn="b"/>
                      <a:r>
                        <a:rPr lang="es-ES" sz="1200" b="0" i="0" u="none" strike="noStrike">
                          <a:solidFill>
                            <a:srgbClr val="000000"/>
                          </a:solidFill>
                          <a:latin typeface="Arial"/>
                        </a:rPr>
                        <a:t>Grecia</a:t>
                      </a:r>
                    </a:p>
                  </a:txBody>
                  <a:tcPr marL="9525" marR="9525" marT="9525" marB="0" anchor="b">
                    <a:lnL w="6350" cap="flat" cmpd="sng" algn="ctr">
                      <a:solidFill>
                        <a:srgbClr val="95B3D7"/>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5,9%</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smtClean="0">
                          <a:solidFill>
                            <a:srgbClr val="000000"/>
                          </a:solidFill>
                          <a:latin typeface="Arial"/>
                        </a:rPr>
                        <a:t>20,5%</a:t>
                      </a:r>
                      <a:endParaRPr lang="es-ES" sz="1200" b="0" i="0" u="none" strike="noStrike" dirty="0">
                        <a:solidFill>
                          <a:srgbClr val="000000"/>
                        </a:solidFill>
                        <a:latin typeface="Arial"/>
                      </a:endParaRPr>
                    </a:p>
                  </a:txBody>
                  <a:tcPr marL="9525" marR="9525" marT="9525" marB="0" anchor="b">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ctr" fontAlgn="b"/>
                      <a:r>
                        <a:rPr lang="es-ES" sz="1200" b="0" i="0" u="none" strike="noStrike" dirty="0">
                          <a:solidFill>
                            <a:srgbClr val="000000"/>
                          </a:solidFill>
                          <a:latin typeface="Arial"/>
                        </a:rPr>
                        <a:t>210.945</a:t>
                      </a:r>
                    </a:p>
                  </a:txBody>
                  <a:tcPr marL="9525" marR="9525" marT="9525" marB="0" anchor="b">
                    <a:lnL>
                      <a:noFill/>
                    </a:lnL>
                    <a:lnR w="6350" cap="flat" cmpd="sng" algn="ctr">
                      <a:solidFill>
                        <a:srgbClr val="95B3D7"/>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bl>
          </a:graphicData>
        </a:graphic>
      </p:graphicFrame>
      <p:sp>
        <p:nvSpPr>
          <p:cNvPr id="10" name="9 Llamada con línea 3"/>
          <p:cNvSpPr/>
          <p:nvPr/>
        </p:nvSpPr>
        <p:spPr>
          <a:xfrm>
            <a:off x="611560" y="692696"/>
            <a:ext cx="1656184" cy="864096"/>
          </a:xfrm>
          <a:prstGeom prst="borderCallout3">
            <a:avLst>
              <a:gd name="adj1" fmla="val 18750"/>
              <a:gd name="adj2" fmla="val -8333"/>
              <a:gd name="adj3" fmla="val 18750"/>
              <a:gd name="adj4" fmla="val -16667"/>
              <a:gd name="adj5" fmla="val 100000"/>
              <a:gd name="adj6" fmla="val -16667"/>
              <a:gd name="adj7" fmla="val 164912"/>
              <a:gd name="adj8" fmla="val 39573"/>
            </a:avLst>
          </a:prstGeom>
          <a:solidFill>
            <a:srgbClr val="FF0000"/>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Tomamos el activo en seguros y FFPP sobre el </a:t>
            </a:r>
            <a:r>
              <a:rPr lang="es-ES" sz="1400" b="1" dirty="0" err="1" smtClean="0"/>
              <a:t>PiB</a:t>
            </a:r>
            <a:endParaRPr lang="es-ES" sz="1400" b="1" dirty="0"/>
          </a:p>
        </p:txBody>
      </p:sp>
      <p:sp>
        <p:nvSpPr>
          <p:cNvPr id="12" name="11 Llamada con línea 3"/>
          <p:cNvSpPr/>
          <p:nvPr/>
        </p:nvSpPr>
        <p:spPr>
          <a:xfrm>
            <a:off x="2555776" y="692696"/>
            <a:ext cx="1656184" cy="864096"/>
          </a:xfrm>
          <a:prstGeom prst="borderCallout3">
            <a:avLst>
              <a:gd name="adj1" fmla="val 18750"/>
              <a:gd name="adj2" fmla="val -8333"/>
              <a:gd name="adj3" fmla="val 18750"/>
              <a:gd name="adj4" fmla="val -9640"/>
              <a:gd name="adj5" fmla="val 96152"/>
              <a:gd name="adj6" fmla="val -8636"/>
              <a:gd name="adj7" fmla="val 130280"/>
              <a:gd name="adj8" fmla="val 7450"/>
            </a:avLst>
          </a:prstGeom>
          <a:solidFill>
            <a:srgbClr val="FF0000"/>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Hallamos el diferencial con España</a:t>
            </a:r>
            <a:endParaRPr lang="es-ES" sz="1400" b="1" dirty="0"/>
          </a:p>
        </p:txBody>
      </p:sp>
      <p:sp>
        <p:nvSpPr>
          <p:cNvPr id="13" name="12 Llamada con línea 1"/>
          <p:cNvSpPr/>
          <p:nvPr/>
        </p:nvSpPr>
        <p:spPr>
          <a:xfrm>
            <a:off x="4716016" y="908720"/>
            <a:ext cx="1224136" cy="1152128"/>
          </a:xfrm>
          <a:prstGeom prst="borderCallout1">
            <a:avLst>
              <a:gd name="adj1" fmla="val 18750"/>
              <a:gd name="adj2" fmla="val -8333"/>
              <a:gd name="adj3" fmla="val 83640"/>
              <a:gd name="adj4" fmla="val -45124"/>
            </a:avLst>
          </a:prstGeom>
          <a:solidFill>
            <a:srgbClr val="FF0000"/>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t>… y lo aplicamos sobre el PIB español</a:t>
            </a:r>
            <a:endParaRPr lang="es-ES" sz="1400" b="1" dirty="0"/>
          </a:p>
        </p:txBody>
      </p:sp>
      <p:sp>
        <p:nvSpPr>
          <p:cNvPr id="14" name="13 Flecha derecha"/>
          <p:cNvSpPr/>
          <p:nvPr/>
        </p:nvSpPr>
        <p:spPr>
          <a:xfrm>
            <a:off x="4716016" y="2564904"/>
            <a:ext cx="1296144" cy="3528392"/>
          </a:xfrm>
          <a:prstGeom prst="rightArrow">
            <a:avLst/>
          </a:prstGeom>
          <a:solidFill>
            <a:srgbClr val="FFC00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CuadroTexto"/>
          <p:cNvSpPr txBox="1"/>
          <p:nvPr/>
        </p:nvSpPr>
        <p:spPr>
          <a:xfrm>
            <a:off x="6084168" y="1800457"/>
            <a:ext cx="3059832" cy="5078313"/>
          </a:xfrm>
          <a:prstGeom prst="rect">
            <a:avLst/>
          </a:prstGeom>
          <a:noFill/>
        </p:spPr>
        <p:txBody>
          <a:bodyPr wrap="square" rtlCol="0">
            <a:spAutoFit/>
          </a:bodyPr>
          <a:lstStyle/>
          <a:p>
            <a:pPr algn="ctr"/>
            <a:r>
              <a:rPr lang="es-ES" sz="3600" b="1" dirty="0" smtClean="0">
                <a:solidFill>
                  <a:srgbClr val="002060"/>
                </a:solidFill>
                <a:effectLst>
                  <a:outerShdw blurRad="38100" dist="38100" dir="2700000" algn="tl">
                    <a:srgbClr val="000000">
                      <a:alpha val="43137"/>
                    </a:srgbClr>
                  </a:outerShdw>
                </a:effectLst>
                <a:latin typeface="Berlin Sans FB Demi" pitchFamily="34" charset="0"/>
              </a:rPr>
              <a:t>En una estimación muy conservadora, no menos de </a:t>
            </a:r>
            <a:r>
              <a:rPr lang="es-ES" sz="4800" b="1" dirty="0" smtClean="0">
                <a:solidFill>
                  <a:srgbClr val="FF0000"/>
                </a:solidFill>
                <a:effectLst>
                  <a:outerShdw blurRad="38100" dist="38100" dir="2700000" algn="tl">
                    <a:srgbClr val="000000">
                      <a:alpha val="43137"/>
                    </a:srgbClr>
                  </a:outerShdw>
                </a:effectLst>
                <a:latin typeface="Berlin Sans FB Demi" pitchFamily="34" charset="0"/>
              </a:rPr>
              <a:t>400.000 millones de euros</a:t>
            </a:r>
            <a:endParaRPr lang="es-ES" sz="7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16" name="15 Marcador de número de diapositiva"/>
          <p:cNvSpPr>
            <a:spLocks noGrp="1"/>
          </p:cNvSpPr>
          <p:nvPr>
            <p:ph type="sldNum" sz="quarter" idx="12"/>
          </p:nvPr>
        </p:nvSpPr>
        <p:spPr/>
        <p:txBody>
          <a:bodyPr/>
          <a:lstStyle/>
          <a:p>
            <a:fld id="{E1D864E9-44EC-4ED6-BE0C-C4903D45125F}" type="slidenum">
              <a:rPr lang="es-ES" smtClean="0"/>
              <a:pPr/>
              <a:t>4</a:t>
            </a:fld>
            <a:endParaRPr lang="es-E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2112967" y="2798064"/>
            <a:ext cx="495183" cy="1684020"/>
          </a:xfrm>
          <a:custGeom>
            <a:avLst/>
            <a:gdLst>
              <a:gd name="connsiteX0" fmla="*/ 0 w 536448"/>
              <a:gd name="connsiteY0" fmla="*/ 0 h 1684020"/>
              <a:gd name="connsiteX1" fmla="*/ 536447 w 536448"/>
              <a:gd name="connsiteY1" fmla="*/ 0 h 1684020"/>
              <a:gd name="connsiteX2" fmla="*/ 536447 w 536448"/>
              <a:gd name="connsiteY2" fmla="*/ 1684020 h 1684020"/>
              <a:gd name="connsiteX3" fmla="*/ 0 w 536448"/>
              <a:gd name="connsiteY3" fmla="*/ 1684020 h 1684020"/>
              <a:gd name="connsiteX4" fmla="*/ 0 w 536448"/>
              <a:gd name="connsiteY4" fmla="*/ 0 h 168402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6448" h="1684020">
                <a:moveTo>
                  <a:pt x="0" y="0"/>
                </a:moveTo>
                <a:lnTo>
                  <a:pt x="536447" y="0"/>
                </a:lnTo>
                <a:lnTo>
                  <a:pt x="536447" y="1684020"/>
                </a:lnTo>
                <a:lnTo>
                  <a:pt x="0" y="1684020"/>
                </a:lnTo>
                <a:lnTo>
                  <a:pt x="0" y="0"/>
                </a:lnTo>
              </a:path>
            </a:pathLst>
          </a:custGeom>
          <a:solidFill>
            <a:srgbClr val="0070C0">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Freeform 3"/>
          <p:cNvSpPr/>
          <p:nvPr/>
        </p:nvSpPr>
        <p:spPr>
          <a:xfrm>
            <a:off x="3350924" y="3409188"/>
            <a:ext cx="493775" cy="1072896"/>
          </a:xfrm>
          <a:custGeom>
            <a:avLst/>
            <a:gdLst>
              <a:gd name="connsiteX0" fmla="*/ 0 w 534923"/>
              <a:gd name="connsiteY0" fmla="*/ 0 h 1072896"/>
              <a:gd name="connsiteX1" fmla="*/ 534923 w 534923"/>
              <a:gd name="connsiteY1" fmla="*/ 0 h 1072896"/>
              <a:gd name="connsiteX2" fmla="*/ 534923 w 534923"/>
              <a:gd name="connsiteY2" fmla="*/ 1072896 h 1072896"/>
              <a:gd name="connsiteX3" fmla="*/ 0 w 534923"/>
              <a:gd name="connsiteY3" fmla="*/ 1072896 h 1072896"/>
              <a:gd name="connsiteX4" fmla="*/ 0 w 534923"/>
              <a:gd name="connsiteY4" fmla="*/ 0 h 1072896"/>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4923" h="1072896">
                <a:moveTo>
                  <a:pt x="0" y="0"/>
                </a:moveTo>
                <a:lnTo>
                  <a:pt x="534923" y="0"/>
                </a:lnTo>
                <a:lnTo>
                  <a:pt x="534923" y="1072896"/>
                </a:lnTo>
                <a:lnTo>
                  <a:pt x="0" y="1072896"/>
                </a:lnTo>
                <a:lnTo>
                  <a:pt x="0" y="0"/>
                </a:lnTo>
              </a:path>
            </a:pathLst>
          </a:custGeom>
          <a:solidFill>
            <a:srgbClr val="0070C0">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Freeform 3"/>
          <p:cNvSpPr/>
          <p:nvPr/>
        </p:nvSpPr>
        <p:spPr>
          <a:xfrm>
            <a:off x="4587475" y="2837688"/>
            <a:ext cx="493775" cy="1644396"/>
          </a:xfrm>
          <a:custGeom>
            <a:avLst/>
            <a:gdLst>
              <a:gd name="connsiteX0" fmla="*/ 0 w 534923"/>
              <a:gd name="connsiteY0" fmla="*/ 0 h 1644396"/>
              <a:gd name="connsiteX1" fmla="*/ 534923 w 534923"/>
              <a:gd name="connsiteY1" fmla="*/ 0 h 1644396"/>
              <a:gd name="connsiteX2" fmla="*/ 534923 w 534923"/>
              <a:gd name="connsiteY2" fmla="*/ 1644396 h 1644396"/>
              <a:gd name="connsiteX3" fmla="*/ 0 w 534923"/>
              <a:gd name="connsiteY3" fmla="*/ 1644396 h 1644396"/>
              <a:gd name="connsiteX4" fmla="*/ 0 w 534923"/>
              <a:gd name="connsiteY4" fmla="*/ 0 h 1644396"/>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4923" h="1644396">
                <a:moveTo>
                  <a:pt x="0" y="0"/>
                </a:moveTo>
                <a:lnTo>
                  <a:pt x="534923" y="0"/>
                </a:lnTo>
                <a:lnTo>
                  <a:pt x="534923" y="1644396"/>
                </a:lnTo>
                <a:lnTo>
                  <a:pt x="0" y="1644396"/>
                </a:lnTo>
                <a:lnTo>
                  <a:pt x="0" y="0"/>
                </a:lnTo>
              </a:path>
            </a:pathLst>
          </a:custGeom>
          <a:solidFill>
            <a:srgbClr val="0070C0">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5824024" y="3127248"/>
            <a:ext cx="495182" cy="1354836"/>
          </a:xfrm>
          <a:custGeom>
            <a:avLst/>
            <a:gdLst>
              <a:gd name="connsiteX0" fmla="*/ 0 w 536447"/>
              <a:gd name="connsiteY0" fmla="*/ 0 h 1354836"/>
              <a:gd name="connsiteX1" fmla="*/ 536447 w 536447"/>
              <a:gd name="connsiteY1" fmla="*/ 0 h 1354836"/>
              <a:gd name="connsiteX2" fmla="*/ 536447 w 536447"/>
              <a:gd name="connsiteY2" fmla="*/ 1354836 h 1354836"/>
              <a:gd name="connsiteX3" fmla="*/ 0 w 536447"/>
              <a:gd name="connsiteY3" fmla="*/ 1354836 h 1354836"/>
              <a:gd name="connsiteX4" fmla="*/ 0 w 536447"/>
              <a:gd name="connsiteY4" fmla="*/ 0 h 1354836"/>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6447" h="1354836">
                <a:moveTo>
                  <a:pt x="0" y="0"/>
                </a:moveTo>
                <a:lnTo>
                  <a:pt x="536447" y="0"/>
                </a:lnTo>
                <a:lnTo>
                  <a:pt x="536447" y="1354836"/>
                </a:lnTo>
                <a:lnTo>
                  <a:pt x="0" y="1354836"/>
                </a:lnTo>
                <a:lnTo>
                  <a:pt x="0" y="0"/>
                </a:lnTo>
              </a:path>
            </a:pathLst>
          </a:custGeom>
          <a:solidFill>
            <a:srgbClr val="0070C0">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Freeform 3"/>
          <p:cNvSpPr/>
          <p:nvPr/>
        </p:nvSpPr>
        <p:spPr>
          <a:xfrm>
            <a:off x="2112967" y="2555748"/>
            <a:ext cx="495183" cy="242316"/>
          </a:xfrm>
          <a:custGeom>
            <a:avLst/>
            <a:gdLst>
              <a:gd name="connsiteX0" fmla="*/ 0 w 536448"/>
              <a:gd name="connsiteY0" fmla="*/ 0 h 242316"/>
              <a:gd name="connsiteX1" fmla="*/ 536447 w 536448"/>
              <a:gd name="connsiteY1" fmla="*/ 0 h 242316"/>
              <a:gd name="connsiteX2" fmla="*/ 536447 w 536448"/>
              <a:gd name="connsiteY2" fmla="*/ 242316 h 242316"/>
              <a:gd name="connsiteX3" fmla="*/ 0 w 536448"/>
              <a:gd name="connsiteY3" fmla="*/ 242316 h 242316"/>
              <a:gd name="connsiteX4" fmla="*/ 0 w 536448"/>
              <a:gd name="connsiteY4" fmla="*/ 0 h 242316"/>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6448" h="242316">
                <a:moveTo>
                  <a:pt x="0" y="0"/>
                </a:moveTo>
                <a:lnTo>
                  <a:pt x="536447" y="0"/>
                </a:lnTo>
                <a:lnTo>
                  <a:pt x="536447" y="242316"/>
                </a:lnTo>
                <a:lnTo>
                  <a:pt x="0" y="242316"/>
                </a:lnTo>
                <a:lnTo>
                  <a:pt x="0" y="0"/>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3"/>
          <p:cNvSpPr/>
          <p:nvPr/>
        </p:nvSpPr>
        <p:spPr>
          <a:xfrm>
            <a:off x="3350924" y="2555749"/>
            <a:ext cx="493775" cy="853439"/>
          </a:xfrm>
          <a:custGeom>
            <a:avLst/>
            <a:gdLst>
              <a:gd name="connsiteX0" fmla="*/ 0 w 534923"/>
              <a:gd name="connsiteY0" fmla="*/ 0 h 853439"/>
              <a:gd name="connsiteX1" fmla="*/ 534923 w 534923"/>
              <a:gd name="connsiteY1" fmla="*/ 0 h 853439"/>
              <a:gd name="connsiteX2" fmla="*/ 534923 w 534923"/>
              <a:gd name="connsiteY2" fmla="*/ 853439 h 853439"/>
              <a:gd name="connsiteX3" fmla="*/ 0 w 534923"/>
              <a:gd name="connsiteY3" fmla="*/ 853439 h 853439"/>
              <a:gd name="connsiteX4" fmla="*/ 0 w 534923"/>
              <a:gd name="connsiteY4" fmla="*/ 0 h 85343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4923" h="853439">
                <a:moveTo>
                  <a:pt x="0" y="0"/>
                </a:moveTo>
                <a:lnTo>
                  <a:pt x="534923" y="0"/>
                </a:lnTo>
                <a:lnTo>
                  <a:pt x="534923" y="853439"/>
                </a:lnTo>
                <a:lnTo>
                  <a:pt x="0" y="853439"/>
                </a:lnTo>
                <a:lnTo>
                  <a:pt x="0" y="0"/>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3"/>
          <p:cNvSpPr/>
          <p:nvPr/>
        </p:nvSpPr>
        <p:spPr>
          <a:xfrm>
            <a:off x="4587475" y="2555749"/>
            <a:ext cx="493775" cy="281939"/>
          </a:xfrm>
          <a:custGeom>
            <a:avLst/>
            <a:gdLst>
              <a:gd name="connsiteX0" fmla="*/ 0 w 534923"/>
              <a:gd name="connsiteY0" fmla="*/ 0 h 281939"/>
              <a:gd name="connsiteX1" fmla="*/ 534923 w 534923"/>
              <a:gd name="connsiteY1" fmla="*/ 0 h 281939"/>
              <a:gd name="connsiteX2" fmla="*/ 534923 w 534923"/>
              <a:gd name="connsiteY2" fmla="*/ 281939 h 281939"/>
              <a:gd name="connsiteX3" fmla="*/ 0 w 534923"/>
              <a:gd name="connsiteY3" fmla="*/ 281939 h 281939"/>
              <a:gd name="connsiteX4" fmla="*/ 0 w 534923"/>
              <a:gd name="connsiteY4" fmla="*/ 0 h 28193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4923" h="281939">
                <a:moveTo>
                  <a:pt x="0" y="0"/>
                </a:moveTo>
                <a:lnTo>
                  <a:pt x="534923" y="0"/>
                </a:lnTo>
                <a:lnTo>
                  <a:pt x="534923" y="281939"/>
                </a:lnTo>
                <a:lnTo>
                  <a:pt x="0" y="281939"/>
                </a:lnTo>
                <a:lnTo>
                  <a:pt x="0" y="0"/>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3"/>
          <p:cNvSpPr/>
          <p:nvPr/>
        </p:nvSpPr>
        <p:spPr>
          <a:xfrm>
            <a:off x="5824024" y="2555748"/>
            <a:ext cx="495182" cy="571500"/>
          </a:xfrm>
          <a:custGeom>
            <a:avLst/>
            <a:gdLst>
              <a:gd name="connsiteX0" fmla="*/ 0 w 536447"/>
              <a:gd name="connsiteY0" fmla="*/ 0 h 571500"/>
              <a:gd name="connsiteX1" fmla="*/ 536447 w 536447"/>
              <a:gd name="connsiteY1" fmla="*/ 0 h 571500"/>
              <a:gd name="connsiteX2" fmla="*/ 536447 w 536447"/>
              <a:gd name="connsiteY2" fmla="*/ 571500 h 571500"/>
              <a:gd name="connsiteX3" fmla="*/ 0 w 536447"/>
              <a:gd name="connsiteY3" fmla="*/ 571500 h 571500"/>
              <a:gd name="connsiteX4" fmla="*/ 0 w 536447"/>
              <a:gd name="connsiteY4" fmla="*/ 0 h 5715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36447" h="571500">
                <a:moveTo>
                  <a:pt x="0" y="0"/>
                </a:moveTo>
                <a:lnTo>
                  <a:pt x="536447" y="0"/>
                </a:lnTo>
                <a:lnTo>
                  <a:pt x="536447" y="571500"/>
                </a:lnTo>
                <a:lnTo>
                  <a:pt x="0" y="571500"/>
                </a:lnTo>
                <a:lnTo>
                  <a:pt x="0" y="0"/>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Freeform 3"/>
          <p:cNvSpPr/>
          <p:nvPr/>
        </p:nvSpPr>
        <p:spPr>
          <a:xfrm>
            <a:off x="1737124" y="4475734"/>
            <a:ext cx="4957924" cy="21844"/>
          </a:xfrm>
          <a:custGeom>
            <a:avLst/>
            <a:gdLst>
              <a:gd name="connsiteX0" fmla="*/ 6350 w 5371084"/>
              <a:gd name="connsiteY0" fmla="*/ 6350 h 21844"/>
              <a:gd name="connsiteX1" fmla="*/ 5364733 w 5371084"/>
              <a:gd name="connsiteY1" fmla="*/ 6350 h 21844"/>
            </a:gdLst>
            <a:ahLst/>
            <a:cxnLst>
              <a:cxn ang="0">
                <a:pos x="connsiteX0" y="connsiteY0"/>
              </a:cxn>
              <a:cxn ang="1">
                <a:pos x="connsiteX1" y="connsiteY1"/>
              </a:cxn>
            </a:cxnLst>
            <a:rect l="l" t="t" r="r" b="b"/>
            <a:pathLst>
              <a:path w="5371084" h="21844">
                <a:moveTo>
                  <a:pt x="6350" y="6350"/>
                </a:moveTo>
                <a:lnTo>
                  <a:pt x="5364733" y="6350"/>
                </a:lnTo>
              </a:path>
            </a:pathLst>
          </a:custGeom>
          <a:ln w="12700">
            <a:solidFill>
              <a:srgbClr val="868686">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Freeform 3"/>
          <p:cNvSpPr/>
          <p:nvPr/>
        </p:nvSpPr>
        <p:spPr>
          <a:xfrm>
            <a:off x="1737124" y="4475734"/>
            <a:ext cx="20164" cy="69088"/>
          </a:xfrm>
          <a:custGeom>
            <a:avLst/>
            <a:gdLst>
              <a:gd name="connsiteX0" fmla="*/ 6350 w 21844"/>
              <a:gd name="connsiteY0" fmla="*/ 6350 h 69088"/>
              <a:gd name="connsiteX1" fmla="*/ 6350 w 21844"/>
              <a:gd name="connsiteY1" fmla="*/ 62737 h 69088"/>
            </a:gdLst>
            <a:ahLst/>
            <a:cxnLst>
              <a:cxn ang="0">
                <a:pos x="connsiteX0" y="connsiteY0"/>
              </a:cxn>
              <a:cxn ang="1">
                <a:pos x="connsiteX1" y="connsiteY1"/>
              </a:cxn>
            </a:cxnLst>
            <a:rect l="l" t="t" r="r" b="b"/>
            <a:pathLst>
              <a:path w="21844" h="69088">
                <a:moveTo>
                  <a:pt x="6350" y="6350"/>
                </a:moveTo>
                <a:lnTo>
                  <a:pt x="6350" y="62737"/>
                </a:lnTo>
              </a:path>
            </a:pathLst>
          </a:custGeom>
          <a:ln w="12700">
            <a:solidFill>
              <a:srgbClr val="868686">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Freeform 3"/>
          <p:cNvSpPr/>
          <p:nvPr/>
        </p:nvSpPr>
        <p:spPr>
          <a:xfrm>
            <a:off x="2973676" y="4475734"/>
            <a:ext cx="20164" cy="69088"/>
          </a:xfrm>
          <a:custGeom>
            <a:avLst/>
            <a:gdLst>
              <a:gd name="connsiteX0" fmla="*/ 6350 w 21844"/>
              <a:gd name="connsiteY0" fmla="*/ 6350 h 69088"/>
              <a:gd name="connsiteX1" fmla="*/ 6350 w 21844"/>
              <a:gd name="connsiteY1" fmla="*/ 62737 h 69088"/>
            </a:gdLst>
            <a:ahLst/>
            <a:cxnLst>
              <a:cxn ang="0">
                <a:pos x="connsiteX0" y="connsiteY0"/>
              </a:cxn>
              <a:cxn ang="1">
                <a:pos x="connsiteX1" y="connsiteY1"/>
              </a:cxn>
            </a:cxnLst>
            <a:rect l="l" t="t" r="r" b="b"/>
            <a:pathLst>
              <a:path w="21844" h="69088">
                <a:moveTo>
                  <a:pt x="6350" y="6350"/>
                </a:moveTo>
                <a:lnTo>
                  <a:pt x="6350" y="62737"/>
                </a:lnTo>
              </a:path>
            </a:pathLst>
          </a:custGeom>
          <a:ln w="12700">
            <a:solidFill>
              <a:srgbClr val="868686">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Freeform 3"/>
          <p:cNvSpPr/>
          <p:nvPr/>
        </p:nvSpPr>
        <p:spPr>
          <a:xfrm>
            <a:off x="4210226" y="4475734"/>
            <a:ext cx="20164" cy="69088"/>
          </a:xfrm>
          <a:custGeom>
            <a:avLst/>
            <a:gdLst>
              <a:gd name="connsiteX0" fmla="*/ 6350 w 21844"/>
              <a:gd name="connsiteY0" fmla="*/ 6350 h 69088"/>
              <a:gd name="connsiteX1" fmla="*/ 6350 w 21844"/>
              <a:gd name="connsiteY1" fmla="*/ 62737 h 69088"/>
            </a:gdLst>
            <a:ahLst/>
            <a:cxnLst>
              <a:cxn ang="0">
                <a:pos x="connsiteX0" y="connsiteY0"/>
              </a:cxn>
              <a:cxn ang="1">
                <a:pos x="connsiteX1" y="connsiteY1"/>
              </a:cxn>
            </a:cxnLst>
            <a:rect l="l" t="t" r="r" b="b"/>
            <a:pathLst>
              <a:path w="21844" h="69088">
                <a:moveTo>
                  <a:pt x="6350" y="6350"/>
                </a:moveTo>
                <a:lnTo>
                  <a:pt x="6350" y="62737"/>
                </a:lnTo>
              </a:path>
            </a:pathLst>
          </a:custGeom>
          <a:ln w="12700">
            <a:solidFill>
              <a:srgbClr val="868686">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5" name="Freeform 3"/>
          <p:cNvSpPr/>
          <p:nvPr/>
        </p:nvSpPr>
        <p:spPr>
          <a:xfrm>
            <a:off x="5446775" y="4475734"/>
            <a:ext cx="20164" cy="69088"/>
          </a:xfrm>
          <a:custGeom>
            <a:avLst/>
            <a:gdLst>
              <a:gd name="connsiteX0" fmla="*/ 6350 w 21844"/>
              <a:gd name="connsiteY0" fmla="*/ 6350 h 69088"/>
              <a:gd name="connsiteX1" fmla="*/ 6350 w 21844"/>
              <a:gd name="connsiteY1" fmla="*/ 62737 h 69088"/>
            </a:gdLst>
            <a:ahLst/>
            <a:cxnLst>
              <a:cxn ang="0">
                <a:pos x="connsiteX0" y="connsiteY0"/>
              </a:cxn>
              <a:cxn ang="1">
                <a:pos x="connsiteX1" y="connsiteY1"/>
              </a:cxn>
            </a:cxnLst>
            <a:rect l="l" t="t" r="r" b="b"/>
            <a:pathLst>
              <a:path w="21844" h="69088">
                <a:moveTo>
                  <a:pt x="6350" y="6350"/>
                </a:moveTo>
                <a:lnTo>
                  <a:pt x="6350" y="62737"/>
                </a:lnTo>
              </a:path>
            </a:pathLst>
          </a:custGeom>
          <a:ln w="12700">
            <a:solidFill>
              <a:srgbClr val="868686">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Freeform 3"/>
          <p:cNvSpPr/>
          <p:nvPr/>
        </p:nvSpPr>
        <p:spPr>
          <a:xfrm>
            <a:off x="6683325" y="4475734"/>
            <a:ext cx="20164" cy="69088"/>
          </a:xfrm>
          <a:custGeom>
            <a:avLst/>
            <a:gdLst>
              <a:gd name="connsiteX0" fmla="*/ 6350 w 21844"/>
              <a:gd name="connsiteY0" fmla="*/ 6350 h 69088"/>
              <a:gd name="connsiteX1" fmla="*/ 6350 w 21844"/>
              <a:gd name="connsiteY1" fmla="*/ 62737 h 69088"/>
            </a:gdLst>
            <a:ahLst/>
            <a:cxnLst>
              <a:cxn ang="0">
                <a:pos x="connsiteX0" y="connsiteY0"/>
              </a:cxn>
              <a:cxn ang="1">
                <a:pos x="connsiteX1" y="connsiteY1"/>
              </a:cxn>
            </a:cxnLst>
            <a:rect l="l" t="t" r="r" b="b"/>
            <a:pathLst>
              <a:path w="21844" h="69088">
                <a:moveTo>
                  <a:pt x="6350" y="6350"/>
                </a:moveTo>
                <a:lnTo>
                  <a:pt x="6350" y="62737"/>
                </a:lnTo>
              </a:path>
            </a:pathLst>
          </a:custGeom>
          <a:ln w="12700">
            <a:solidFill>
              <a:srgbClr val="868686">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Freeform 3"/>
          <p:cNvSpPr/>
          <p:nvPr/>
        </p:nvSpPr>
        <p:spPr>
          <a:xfrm>
            <a:off x="2921860" y="4991101"/>
            <a:ext cx="91440" cy="99059"/>
          </a:xfrm>
          <a:custGeom>
            <a:avLst/>
            <a:gdLst>
              <a:gd name="connsiteX0" fmla="*/ 0 w 99060"/>
              <a:gd name="connsiteY0" fmla="*/ 0 h 99059"/>
              <a:gd name="connsiteX1" fmla="*/ 99060 w 99060"/>
              <a:gd name="connsiteY1" fmla="*/ 0 h 99059"/>
              <a:gd name="connsiteX2" fmla="*/ 99060 w 99060"/>
              <a:gd name="connsiteY2" fmla="*/ 99059 h 99059"/>
              <a:gd name="connsiteX3" fmla="*/ 0 w 99060"/>
              <a:gd name="connsiteY3" fmla="*/ 99059 h 99059"/>
              <a:gd name="connsiteX4" fmla="*/ 0 w 99060"/>
              <a:gd name="connsiteY4" fmla="*/ 0 h 9905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9060" h="99059">
                <a:moveTo>
                  <a:pt x="0" y="0"/>
                </a:moveTo>
                <a:lnTo>
                  <a:pt x="99060" y="0"/>
                </a:lnTo>
                <a:lnTo>
                  <a:pt x="99060" y="99059"/>
                </a:lnTo>
                <a:lnTo>
                  <a:pt x="0" y="99059"/>
                </a:lnTo>
                <a:lnTo>
                  <a:pt x="0" y="0"/>
                </a:lnTo>
              </a:path>
            </a:pathLst>
          </a:custGeom>
          <a:solidFill>
            <a:srgbClr val="0070C0">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Freeform 3"/>
          <p:cNvSpPr/>
          <p:nvPr/>
        </p:nvSpPr>
        <p:spPr>
          <a:xfrm>
            <a:off x="4187951" y="4991101"/>
            <a:ext cx="91440" cy="99059"/>
          </a:xfrm>
          <a:custGeom>
            <a:avLst/>
            <a:gdLst>
              <a:gd name="connsiteX0" fmla="*/ 0 w 99060"/>
              <a:gd name="connsiteY0" fmla="*/ 0 h 99059"/>
              <a:gd name="connsiteX1" fmla="*/ 99060 w 99060"/>
              <a:gd name="connsiteY1" fmla="*/ 0 h 99059"/>
              <a:gd name="connsiteX2" fmla="*/ 99060 w 99060"/>
              <a:gd name="connsiteY2" fmla="*/ 99059 h 99059"/>
              <a:gd name="connsiteX3" fmla="*/ 0 w 99060"/>
              <a:gd name="connsiteY3" fmla="*/ 99059 h 99059"/>
              <a:gd name="connsiteX4" fmla="*/ 0 w 99060"/>
              <a:gd name="connsiteY4" fmla="*/ 0 h 9905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9060" h="99059">
                <a:moveTo>
                  <a:pt x="0" y="0"/>
                </a:moveTo>
                <a:lnTo>
                  <a:pt x="99060" y="0"/>
                </a:lnTo>
                <a:lnTo>
                  <a:pt x="99060" y="99059"/>
                </a:lnTo>
                <a:lnTo>
                  <a:pt x="0" y="99059"/>
                </a:lnTo>
                <a:lnTo>
                  <a:pt x="0" y="0"/>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extBox 1"/>
          <p:cNvSpPr txBox="1"/>
          <p:nvPr/>
        </p:nvSpPr>
        <p:spPr>
          <a:xfrm>
            <a:off x="632714" y="5993849"/>
            <a:ext cx="7971734" cy="315471"/>
          </a:xfrm>
          <a:prstGeom prst="rect">
            <a:avLst/>
          </a:prstGeom>
          <a:noFill/>
        </p:spPr>
        <p:txBody>
          <a:bodyPr wrap="none" lIns="0" tIns="0" rIns="0" rtlCol="0">
            <a:spAutoFit/>
          </a:bodyPr>
          <a:lstStyle/>
          <a:p>
            <a:pPr>
              <a:lnSpc>
                <a:spcPts val="900"/>
              </a:lnSpc>
              <a:tabLst>
                <a:tab pos="8382000" algn="l"/>
              </a:tabLst>
            </a:pPr>
            <a:r>
              <a:rPr lang="en-US" altLang="zh-CN" sz="996" dirty="0" smtClean="0">
                <a:solidFill>
                  <a:srgbClr val="000000"/>
                </a:solidFill>
                <a:latin typeface="Times New Roman" pitchFamily="18" charset="0"/>
                <a:cs typeface="Times New Roman" pitchFamily="18" charset="0"/>
              </a:rPr>
              <a:t>Fuente:</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BOVER,</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Olympia;</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MARTÍNEZ</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CARRASCAL,</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Carmen;</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y</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VELILLA,</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Pilar:</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La</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situación</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patrimonial</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de</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las</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Familias</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Españolas:</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una</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comparación</a:t>
            </a:r>
          </a:p>
          <a:p>
            <a:pPr>
              <a:lnSpc>
                <a:spcPts val="1200"/>
              </a:lnSpc>
              <a:tabLst>
                <a:tab pos="8382000" algn="l"/>
              </a:tabLst>
            </a:pPr>
            <a:r>
              <a:rPr lang="en-US" altLang="zh-CN" sz="996" dirty="0" smtClean="0">
                <a:solidFill>
                  <a:srgbClr val="000000"/>
                </a:solidFill>
                <a:latin typeface="Times New Roman" pitchFamily="18" charset="0"/>
                <a:cs typeface="Times New Roman" pitchFamily="18" charset="0"/>
              </a:rPr>
              <a:t>microeconómica</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con</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Estados</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Unidos,</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Reino</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Unido</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e</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Italia.</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Boletín</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Económico</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del</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Banco</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de</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España,</a:t>
            </a:r>
            <a:r>
              <a:rPr lang="en-US" altLang="zh-CN" sz="996" dirty="0" smtClean="0">
                <a:latin typeface="Times New Roman" pitchFamily="18" charset="0"/>
                <a:cs typeface="Times New Roman" pitchFamily="18" charset="0"/>
              </a:rPr>
              <a:t> </a:t>
            </a:r>
            <a:r>
              <a:rPr lang="en-US" altLang="zh-CN" sz="996" dirty="0" err="1" smtClean="0">
                <a:solidFill>
                  <a:srgbClr val="000000"/>
                </a:solidFill>
                <a:latin typeface="Times New Roman" pitchFamily="18" charset="0"/>
                <a:cs typeface="Times New Roman" pitchFamily="18" charset="0"/>
              </a:rPr>
              <a:t>abril</a:t>
            </a:r>
            <a:r>
              <a:rPr lang="en-US" altLang="zh-CN" sz="996" dirty="0" smtClean="0">
                <a:latin typeface="Times New Roman" pitchFamily="18" charset="0"/>
                <a:cs typeface="Times New Roman" pitchFamily="18" charset="0"/>
              </a:rPr>
              <a:t> </a:t>
            </a:r>
            <a:r>
              <a:rPr lang="en-US" altLang="zh-CN" sz="996" dirty="0" smtClean="0">
                <a:solidFill>
                  <a:srgbClr val="000000"/>
                </a:solidFill>
                <a:latin typeface="Times New Roman" pitchFamily="18" charset="0"/>
                <a:cs typeface="Times New Roman" pitchFamily="18" charset="0"/>
              </a:rPr>
              <a:t>2008</a:t>
            </a:r>
            <a:r>
              <a:rPr lang="en-US" altLang="zh-CN" dirty="0" smtClean="0"/>
              <a:t>.</a:t>
            </a:r>
            <a:endParaRPr lang="en-US" altLang="zh-CN" sz="996" dirty="0" smtClean="0">
              <a:solidFill>
                <a:srgbClr val="000000"/>
              </a:solidFill>
              <a:latin typeface="Times New Roman" pitchFamily="18" charset="0"/>
              <a:cs typeface="Times New Roman" pitchFamily="18" charset="0"/>
            </a:endParaRPr>
          </a:p>
        </p:txBody>
      </p:sp>
      <p:sp>
        <p:nvSpPr>
          <p:cNvPr id="19" name="TextBox 1"/>
          <p:cNvSpPr txBox="1"/>
          <p:nvPr/>
        </p:nvSpPr>
        <p:spPr>
          <a:xfrm>
            <a:off x="457200" y="419100"/>
            <a:ext cx="7970131" cy="1431161"/>
          </a:xfrm>
          <a:prstGeom prst="rect">
            <a:avLst/>
          </a:prstGeom>
          <a:noFill/>
        </p:spPr>
        <p:txBody>
          <a:bodyPr wrap="none" lIns="0" tIns="0" rIns="0" rtlCol="0">
            <a:spAutoFit/>
          </a:bodyPr>
          <a:lstStyle/>
          <a:p>
            <a:pPr>
              <a:lnSpc>
                <a:spcPts val="1600"/>
              </a:lnSpc>
              <a:tabLst>
                <a:tab pos="152400" algn="l"/>
                <a:tab pos="2743200" algn="l"/>
              </a:tabLst>
            </a:pPr>
            <a:endParaRPr lang="en-US" altLang="zh-CN" sz="1800" b="1" i="1" dirty="0" smtClean="0">
              <a:solidFill>
                <a:srgbClr val="0070C0"/>
              </a:solidFill>
              <a:latin typeface="Times New Roman" pitchFamily="18" charset="0"/>
              <a:cs typeface="Times New Roman" pitchFamily="18" charset="0"/>
            </a:endParaRP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400"/>
              </a:lnSpc>
              <a:tabLst>
                <a:tab pos="152400" algn="l"/>
                <a:tab pos="2743200" algn="l"/>
              </a:tabLst>
            </a:pPr>
            <a:r>
              <a:rPr lang="en-US" altLang="zh-CN" dirty="0" smtClean="0"/>
              <a:t>	</a:t>
            </a:r>
            <a:r>
              <a:rPr lang="en-US" altLang="zh-CN" sz="1403" dirty="0" smtClean="0">
                <a:solidFill>
                  <a:srgbClr val="000000"/>
                </a:solidFill>
                <a:latin typeface="Wingdings" pitchFamily="18" charset="0"/>
                <a:cs typeface="Wingdings" pitchFamily="18" charset="0"/>
              </a:rPr>
              <a:t></a:t>
            </a:r>
            <a:r>
              <a:rPr lang="en-US" altLang="zh-CN" sz="1403" dirty="0" smtClean="0">
                <a:latin typeface="Times New Roman" pitchFamily="18" charset="0"/>
                <a:cs typeface="Times New Roman" pitchFamily="18" charset="0"/>
              </a:rPr>
              <a:t>  </a:t>
            </a:r>
            <a:r>
              <a:rPr lang="es-ES" sz="2000" dirty="0" smtClean="0">
                <a:solidFill>
                  <a:srgbClr val="002060"/>
                </a:solidFill>
                <a:latin typeface="Berlin Sans FB Demi" pitchFamily="34" charset="0"/>
              </a:rPr>
              <a:t>El ahorro de los españoles está </a:t>
            </a:r>
            <a:r>
              <a:rPr lang="es-ES" sz="2000" dirty="0" err="1" smtClean="0">
                <a:solidFill>
                  <a:srgbClr val="002060"/>
                </a:solidFill>
                <a:latin typeface="Berlin Sans FB Demi" pitchFamily="34" charset="0"/>
              </a:rPr>
              <a:t>practimente</a:t>
            </a:r>
            <a:r>
              <a:rPr lang="es-ES" sz="2000" dirty="0" smtClean="0">
                <a:solidFill>
                  <a:srgbClr val="002060"/>
                </a:solidFill>
                <a:latin typeface="Berlin Sans FB Demi" pitchFamily="34" charset="0"/>
              </a:rPr>
              <a:t> acumulado en vivienda</a:t>
            </a:r>
            <a:endParaRPr lang="en-US" altLang="zh-CN" sz="2000" dirty="0" smtClean="0"/>
          </a:p>
          <a:p>
            <a:pPr>
              <a:lnSpc>
                <a:spcPts val="1000"/>
              </a:lnSpc>
            </a:pPr>
            <a:endParaRPr lang="en-US" altLang="zh-CN" dirty="0" smtClean="0"/>
          </a:p>
          <a:p>
            <a:pPr algn="ctr">
              <a:lnSpc>
                <a:spcPts val="1800"/>
              </a:lnSpc>
              <a:tabLst>
                <a:tab pos="152400" algn="l"/>
                <a:tab pos="2743200" algn="l"/>
              </a:tabLst>
            </a:pPr>
            <a:r>
              <a:rPr lang="en-US" altLang="zh-CN" dirty="0" smtClean="0"/>
              <a:t>	</a:t>
            </a:r>
            <a:r>
              <a:rPr lang="en-US" altLang="zh-CN" sz="1403" b="1" dirty="0" err="1" smtClean="0">
                <a:solidFill>
                  <a:srgbClr val="000000"/>
                </a:solidFill>
                <a:latin typeface="Times New Roman" pitchFamily="18" charset="0"/>
                <a:cs typeface="Times New Roman" pitchFamily="18" charset="0"/>
              </a:rPr>
              <a:t>Distribución</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del</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Ahorro</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Total</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(2007)</a:t>
            </a:r>
          </a:p>
        </p:txBody>
      </p:sp>
      <p:sp>
        <p:nvSpPr>
          <p:cNvPr id="20" name="TextBox 1"/>
          <p:cNvSpPr txBox="1"/>
          <p:nvPr/>
        </p:nvSpPr>
        <p:spPr>
          <a:xfrm>
            <a:off x="2121877" y="2628900"/>
            <a:ext cx="520976" cy="2290371"/>
          </a:xfrm>
          <a:prstGeom prst="rect">
            <a:avLst/>
          </a:prstGeom>
          <a:noFill/>
        </p:spPr>
        <p:txBody>
          <a:bodyPr wrap="none" lIns="0" tIns="0" rIns="0" rtlCol="0">
            <a:spAutoFit/>
          </a:bodyPr>
          <a:lstStyle/>
          <a:p>
            <a:pPr>
              <a:lnSpc>
                <a:spcPts val="1800"/>
              </a:lnSpc>
              <a:tabLst/>
            </a:pPr>
            <a:r>
              <a:rPr lang="en-US" altLang="zh-CN" sz="1596" dirty="0" smtClean="0">
                <a:solidFill>
                  <a:srgbClr val="000000"/>
                </a:solidFill>
                <a:latin typeface="Calibri" pitchFamily="18" charset="0"/>
                <a:cs typeface="Calibri" pitchFamily="18" charset="0"/>
              </a:rPr>
              <a:t>12,6%</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500"/>
              </a:lnSpc>
              <a:tabLst/>
            </a:pPr>
            <a:r>
              <a:rPr lang="en-US" altLang="zh-CN" sz="1596" dirty="0" smtClean="0">
                <a:solidFill>
                  <a:srgbClr val="FFFFFF"/>
                </a:solidFill>
                <a:latin typeface="Calibri" pitchFamily="18" charset="0"/>
                <a:cs typeface="Calibri" pitchFamily="18" charset="0"/>
              </a:rPr>
              <a:t>87,4%</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200"/>
              </a:lnSpc>
              <a:tabLst/>
            </a:pPr>
            <a:r>
              <a:rPr lang="en-US" altLang="zh-CN" sz="1403" dirty="0" smtClean="0">
                <a:solidFill>
                  <a:srgbClr val="000000"/>
                </a:solidFill>
                <a:latin typeface="Calibri" pitchFamily="18" charset="0"/>
                <a:cs typeface="Calibri" pitchFamily="18" charset="0"/>
              </a:rPr>
              <a:t>España</a:t>
            </a:r>
          </a:p>
        </p:txBody>
      </p:sp>
      <p:sp>
        <p:nvSpPr>
          <p:cNvPr id="21" name="TextBox 1"/>
          <p:cNvSpPr txBox="1"/>
          <p:nvPr/>
        </p:nvSpPr>
        <p:spPr>
          <a:xfrm>
            <a:off x="5779477" y="2781300"/>
            <a:ext cx="629275" cy="2123658"/>
          </a:xfrm>
          <a:prstGeom prst="rect">
            <a:avLst/>
          </a:prstGeom>
          <a:noFill/>
        </p:spPr>
        <p:txBody>
          <a:bodyPr wrap="none" lIns="0" tIns="0" rIns="0" rtlCol="0">
            <a:spAutoFit/>
          </a:bodyPr>
          <a:lstStyle/>
          <a:p>
            <a:pPr>
              <a:lnSpc>
                <a:spcPts val="1800"/>
              </a:lnSpc>
              <a:tabLst>
                <a:tab pos="63500" algn="l"/>
              </a:tabLst>
            </a:pPr>
            <a:r>
              <a:rPr lang="en-US" altLang="zh-CN" dirty="0" smtClean="0"/>
              <a:t>	</a:t>
            </a:r>
            <a:r>
              <a:rPr lang="en-US" altLang="zh-CN" sz="1596" dirty="0" smtClean="0">
                <a:solidFill>
                  <a:srgbClr val="000000"/>
                </a:solidFill>
                <a:latin typeface="Calibri" pitchFamily="18" charset="0"/>
                <a:cs typeface="Calibri" pitchFamily="18" charset="0"/>
              </a:rPr>
              <a:t>29,7%</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500"/>
              </a:lnSpc>
              <a:tabLst>
                <a:tab pos="63500" algn="l"/>
              </a:tabLst>
            </a:pPr>
            <a:r>
              <a:rPr lang="en-US" altLang="zh-CN" dirty="0" smtClean="0"/>
              <a:t>	</a:t>
            </a:r>
            <a:r>
              <a:rPr lang="en-US" altLang="zh-CN" sz="1596" dirty="0" smtClean="0">
                <a:solidFill>
                  <a:srgbClr val="FFFFFF"/>
                </a:solidFill>
                <a:latin typeface="Calibri" pitchFamily="18" charset="0"/>
                <a:cs typeface="Calibri" pitchFamily="18" charset="0"/>
              </a:rPr>
              <a:t>70,3%</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900"/>
              </a:lnSpc>
              <a:tabLst>
                <a:tab pos="63500" algn="l"/>
              </a:tabLst>
            </a:pPr>
            <a:r>
              <a:rPr lang="en-US" altLang="zh-CN" sz="1403" dirty="0" smtClean="0">
                <a:solidFill>
                  <a:srgbClr val="000000"/>
                </a:solidFill>
                <a:latin typeface="Calibri" pitchFamily="18" charset="0"/>
                <a:cs typeface="Calibri" pitchFamily="18" charset="0"/>
              </a:rPr>
              <a:t>R.</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Calibri" pitchFamily="18" charset="0"/>
                <a:cs typeface="Calibri" pitchFamily="18" charset="0"/>
              </a:rPr>
              <a:t>Unido</a:t>
            </a:r>
          </a:p>
        </p:txBody>
      </p:sp>
      <p:sp>
        <p:nvSpPr>
          <p:cNvPr id="22" name="TextBox 1"/>
          <p:cNvSpPr txBox="1"/>
          <p:nvPr/>
        </p:nvSpPr>
        <p:spPr>
          <a:xfrm>
            <a:off x="3048000" y="2933700"/>
            <a:ext cx="1010661" cy="2303195"/>
          </a:xfrm>
          <a:prstGeom prst="rect">
            <a:avLst/>
          </a:prstGeom>
          <a:noFill/>
        </p:spPr>
        <p:txBody>
          <a:bodyPr wrap="none" lIns="0" tIns="0" rIns="0" rtlCol="0">
            <a:spAutoFit/>
          </a:bodyPr>
          <a:lstStyle/>
          <a:p>
            <a:pPr>
              <a:lnSpc>
                <a:spcPts val="1800"/>
              </a:lnSpc>
              <a:tabLst>
                <a:tab pos="342900" algn="l"/>
                <a:tab pos="381000" algn="l"/>
              </a:tabLst>
            </a:pPr>
            <a:r>
              <a:rPr lang="en-US" altLang="zh-CN" dirty="0" smtClean="0"/>
              <a:t>	</a:t>
            </a:r>
            <a:r>
              <a:rPr lang="en-US" altLang="zh-CN" sz="1596" dirty="0" smtClean="0">
                <a:solidFill>
                  <a:srgbClr val="000000"/>
                </a:solidFill>
                <a:latin typeface="Calibri" pitchFamily="18" charset="0"/>
                <a:cs typeface="Calibri" pitchFamily="18" charset="0"/>
              </a:rPr>
              <a:t>44,3%</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500"/>
              </a:lnSpc>
              <a:tabLst>
                <a:tab pos="342900" algn="l"/>
                <a:tab pos="381000" algn="l"/>
              </a:tabLst>
            </a:pPr>
            <a:r>
              <a:rPr lang="en-US" altLang="zh-CN" dirty="0" smtClean="0"/>
              <a:t>	</a:t>
            </a:r>
            <a:r>
              <a:rPr lang="en-US" altLang="zh-CN" sz="1596" dirty="0" smtClean="0">
                <a:solidFill>
                  <a:srgbClr val="FFFFFF"/>
                </a:solidFill>
                <a:latin typeface="Calibri" pitchFamily="18" charset="0"/>
                <a:cs typeface="Calibri" pitchFamily="18" charset="0"/>
              </a:rPr>
              <a:t>55,7%</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800"/>
              </a:lnSpc>
              <a:tabLst>
                <a:tab pos="342900" algn="l"/>
                <a:tab pos="381000" algn="l"/>
              </a:tabLst>
            </a:pPr>
            <a:r>
              <a:rPr lang="en-US" altLang="zh-CN" dirty="0" smtClean="0"/>
              <a:t>		</a:t>
            </a:r>
            <a:r>
              <a:rPr lang="en-US" altLang="zh-CN" sz="1403" dirty="0" smtClean="0">
                <a:solidFill>
                  <a:srgbClr val="000000"/>
                </a:solidFill>
                <a:latin typeface="Calibri" pitchFamily="18" charset="0"/>
                <a:cs typeface="Calibri" pitchFamily="18" charset="0"/>
              </a:rPr>
              <a:t>EEUU</a:t>
            </a:r>
          </a:p>
          <a:p>
            <a:pPr>
              <a:lnSpc>
                <a:spcPts val="2500"/>
              </a:lnSpc>
              <a:tabLst>
                <a:tab pos="342900" algn="l"/>
                <a:tab pos="381000" algn="l"/>
              </a:tabLst>
            </a:pPr>
            <a:r>
              <a:rPr lang="en-US" altLang="zh-CN" sz="1403" dirty="0" smtClean="0">
                <a:solidFill>
                  <a:srgbClr val="000000"/>
                </a:solidFill>
                <a:latin typeface="Calibri" pitchFamily="18" charset="0"/>
                <a:cs typeface="Calibri" pitchFamily="18" charset="0"/>
              </a:rPr>
              <a:t>Activos</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Calibri" pitchFamily="18" charset="0"/>
                <a:cs typeface="Calibri" pitchFamily="18" charset="0"/>
              </a:rPr>
              <a:t>reales</a:t>
            </a:r>
          </a:p>
        </p:txBody>
      </p:sp>
      <p:sp>
        <p:nvSpPr>
          <p:cNvPr id="23" name="TextBox 1"/>
          <p:cNvSpPr txBox="1"/>
          <p:nvPr/>
        </p:nvSpPr>
        <p:spPr>
          <a:xfrm>
            <a:off x="4314092" y="2654300"/>
            <a:ext cx="1375633" cy="2598147"/>
          </a:xfrm>
          <a:prstGeom prst="rect">
            <a:avLst/>
          </a:prstGeom>
          <a:noFill/>
        </p:spPr>
        <p:txBody>
          <a:bodyPr wrap="none" lIns="0" tIns="0" rIns="0" rtlCol="0">
            <a:spAutoFit/>
          </a:bodyPr>
          <a:lstStyle/>
          <a:p>
            <a:pPr>
              <a:lnSpc>
                <a:spcPts val="1800"/>
              </a:lnSpc>
              <a:tabLst>
                <a:tab pos="304800" algn="l"/>
                <a:tab pos="381000" algn="l"/>
              </a:tabLst>
            </a:pPr>
            <a:r>
              <a:rPr lang="en-US" altLang="zh-CN" dirty="0" smtClean="0"/>
              <a:t>	</a:t>
            </a:r>
            <a:r>
              <a:rPr lang="en-US" altLang="zh-CN" sz="1596" dirty="0" smtClean="0">
                <a:solidFill>
                  <a:srgbClr val="000000"/>
                </a:solidFill>
                <a:latin typeface="Calibri" pitchFamily="18" charset="0"/>
                <a:cs typeface="Calibri" pitchFamily="18" charset="0"/>
              </a:rPr>
              <a:t>14,7%</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500"/>
              </a:lnSpc>
              <a:tabLst>
                <a:tab pos="304800" algn="l"/>
                <a:tab pos="381000" algn="l"/>
              </a:tabLst>
            </a:pPr>
            <a:r>
              <a:rPr lang="en-US" altLang="zh-CN" dirty="0" smtClean="0"/>
              <a:t>	</a:t>
            </a:r>
            <a:r>
              <a:rPr lang="en-US" altLang="zh-CN" sz="1596" dirty="0" smtClean="0">
                <a:solidFill>
                  <a:srgbClr val="FFFFFF"/>
                </a:solidFill>
                <a:latin typeface="Calibri" pitchFamily="18" charset="0"/>
                <a:cs typeface="Calibri" pitchFamily="18" charset="0"/>
              </a:rPr>
              <a:t>85,3%</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100"/>
              </a:lnSpc>
              <a:tabLst>
                <a:tab pos="304800" algn="l"/>
                <a:tab pos="381000" algn="l"/>
              </a:tabLst>
            </a:pPr>
            <a:r>
              <a:rPr lang="en-US" altLang="zh-CN" dirty="0" smtClean="0"/>
              <a:t>		</a:t>
            </a:r>
            <a:r>
              <a:rPr lang="en-US" altLang="zh-CN" sz="1403" dirty="0" smtClean="0">
                <a:solidFill>
                  <a:srgbClr val="000000"/>
                </a:solidFill>
                <a:latin typeface="Calibri" pitchFamily="18" charset="0"/>
                <a:cs typeface="Calibri" pitchFamily="18" charset="0"/>
              </a:rPr>
              <a:t>Italia</a:t>
            </a:r>
          </a:p>
          <a:p>
            <a:pPr>
              <a:lnSpc>
                <a:spcPts val="2500"/>
              </a:lnSpc>
              <a:tabLst>
                <a:tab pos="304800" algn="l"/>
                <a:tab pos="381000" algn="l"/>
              </a:tabLst>
            </a:pPr>
            <a:r>
              <a:rPr lang="en-US" altLang="zh-CN" sz="1403" dirty="0" smtClean="0">
                <a:solidFill>
                  <a:srgbClr val="000000"/>
                </a:solidFill>
                <a:latin typeface="Calibri" pitchFamily="18" charset="0"/>
                <a:cs typeface="Calibri" pitchFamily="18" charset="0"/>
              </a:rPr>
              <a:t>Activos</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Calibri" pitchFamily="18" charset="0"/>
                <a:cs typeface="Calibri" pitchFamily="18" charset="0"/>
              </a:rPr>
              <a:t>financieros</a:t>
            </a:r>
          </a:p>
        </p:txBody>
      </p:sp>
      <p:sp>
        <p:nvSpPr>
          <p:cNvPr id="27" name="26 CuadroTexto"/>
          <p:cNvSpPr txBox="1"/>
          <p:nvPr/>
        </p:nvSpPr>
        <p:spPr>
          <a:xfrm>
            <a:off x="251520" y="323945"/>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Es necesario un cambio en el patrón del ahorro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25" name="24 Rectángulo"/>
          <p:cNvSpPr/>
          <p:nvPr/>
        </p:nvSpPr>
        <p:spPr>
          <a:xfrm>
            <a:off x="8532440" y="6381328"/>
            <a:ext cx="263214" cy="276999"/>
          </a:xfrm>
          <a:prstGeom prst="rect">
            <a:avLst/>
          </a:prstGeom>
        </p:spPr>
        <p:txBody>
          <a:bodyPr wrap="none">
            <a:spAutoFit/>
          </a:bodyPr>
          <a:lstStyle/>
          <a:p>
            <a:fld id="{E1D864E9-44EC-4ED6-BE0C-C4903D45125F}" type="slidenum">
              <a:rPr lang="es-ES" sz="1200" smtClean="0"/>
              <a:pPr/>
              <a:t>5</a:t>
            </a:fld>
            <a:endParaRPr lang="es-ES"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txBox="1">
            <a:spLocks noChangeArrowheads="1"/>
          </p:cNvSpPr>
          <p:nvPr/>
        </p:nvSpPr>
        <p:spPr bwMode="auto">
          <a:xfrm>
            <a:off x="357758" y="2255838"/>
            <a:ext cx="4286250" cy="387350"/>
          </a:xfrm>
          <a:prstGeom prst="rect">
            <a:avLst/>
          </a:prstGeom>
          <a:noFill/>
          <a:ln w="9525">
            <a:noFill/>
            <a:miter lim="800000"/>
            <a:headEnd/>
            <a:tailEnd/>
          </a:ln>
        </p:spPr>
        <p:txBody>
          <a:bodyPr anchor="ctr"/>
          <a:lstStyle/>
          <a:p>
            <a:r>
              <a:rPr lang="es-ES" dirty="0"/>
              <a:t>Distribución del Ahorro Familiar en España</a:t>
            </a:r>
          </a:p>
        </p:txBody>
      </p:sp>
      <p:sp>
        <p:nvSpPr>
          <p:cNvPr id="10246" name="Rectangle 2"/>
          <p:cNvSpPr txBox="1">
            <a:spLocks noChangeArrowheads="1"/>
          </p:cNvSpPr>
          <p:nvPr/>
        </p:nvSpPr>
        <p:spPr bwMode="auto">
          <a:xfrm>
            <a:off x="4716016" y="2249562"/>
            <a:ext cx="4141664" cy="459358"/>
          </a:xfrm>
          <a:prstGeom prst="rect">
            <a:avLst/>
          </a:prstGeom>
          <a:noFill/>
          <a:ln w="9525">
            <a:noFill/>
            <a:miter lim="800000"/>
            <a:headEnd/>
            <a:tailEnd/>
          </a:ln>
        </p:spPr>
        <p:txBody>
          <a:bodyPr anchor="ctr"/>
          <a:lstStyle/>
          <a:p>
            <a:r>
              <a:rPr lang="es-ES" dirty="0"/>
              <a:t>Distribución del Ahorro Familiar en Europa</a:t>
            </a:r>
          </a:p>
        </p:txBody>
      </p:sp>
      <p:sp>
        <p:nvSpPr>
          <p:cNvPr id="10250" name="Rectangle 4"/>
          <p:cNvSpPr>
            <a:spLocks noChangeArrowheads="1"/>
          </p:cNvSpPr>
          <p:nvPr/>
        </p:nvSpPr>
        <p:spPr bwMode="auto">
          <a:xfrm>
            <a:off x="71438" y="1052736"/>
            <a:ext cx="9001125" cy="1428596"/>
          </a:xfrm>
          <a:prstGeom prst="rect">
            <a:avLst/>
          </a:prstGeom>
          <a:noFill/>
          <a:ln w="9525">
            <a:noFill/>
            <a:miter lim="800000"/>
            <a:headEnd/>
            <a:tailEnd/>
          </a:ln>
        </p:spPr>
        <p:txBody>
          <a:bodyPr lIns="90488" tIns="44450" rIns="90488" bIns="44450">
            <a:spAutoFit/>
          </a:bodyPr>
          <a:lstStyle/>
          <a:p>
            <a:pPr algn="ctr">
              <a:buClr>
                <a:srgbClr val="593D4E"/>
              </a:buClr>
              <a:buSzPct val="140000"/>
            </a:pPr>
            <a:r>
              <a:rPr lang="es-ES_tradnl" sz="2300" dirty="0">
                <a:latin typeface="Berlin Sans FB" pitchFamily="34" charset="0"/>
              </a:rPr>
              <a:t>Distribución del ahorro familiar en </a:t>
            </a:r>
            <a:r>
              <a:rPr lang="es-ES_tradnl" sz="2300" dirty="0" smtClean="0">
                <a:latin typeface="Berlin Sans FB" pitchFamily="34" charset="0"/>
              </a:rPr>
              <a:t>Seguros y </a:t>
            </a:r>
            <a:r>
              <a:rPr lang="es-ES_tradnl" sz="2300" dirty="0">
                <a:latin typeface="Berlin Sans FB" pitchFamily="34" charset="0"/>
              </a:rPr>
              <a:t>planes de </a:t>
            </a:r>
            <a:r>
              <a:rPr lang="es-ES_tradnl" sz="2300" dirty="0" smtClean="0">
                <a:latin typeface="Berlin Sans FB" pitchFamily="34" charset="0"/>
              </a:rPr>
              <a:t>pensiones en España</a:t>
            </a:r>
          </a:p>
          <a:p>
            <a:pPr algn="ctr">
              <a:buClr>
                <a:srgbClr val="593D4E"/>
              </a:buClr>
              <a:buSzPct val="140000"/>
            </a:pPr>
            <a:r>
              <a:rPr lang="es-ES_tradnl" sz="2300" dirty="0" smtClean="0">
                <a:latin typeface="Berlin Sans FB" pitchFamily="34" charset="0"/>
              </a:rPr>
              <a:t>y en otros países europeos</a:t>
            </a:r>
            <a:endParaRPr lang="es-ES" sz="2300" dirty="0" smtClean="0">
              <a:latin typeface="Berlin Sans FB" pitchFamily="34" charset="0"/>
            </a:endParaRPr>
          </a:p>
          <a:p>
            <a:pPr algn="ctr">
              <a:buClr>
                <a:srgbClr val="593D4E"/>
              </a:buClr>
              <a:buSzPct val="140000"/>
            </a:pPr>
            <a:endParaRPr lang="es-ES" sz="1800" dirty="0"/>
          </a:p>
        </p:txBody>
      </p:sp>
      <p:sp>
        <p:nvSpPr>
          <p:cNvPr id="10251" name="Rectangle 2"/>
          <p:cNvSpPr txBox="1">
            <a:spLocks noChangeArrowheads="1"/>
          </p:cNvSpPr>
          <p:nvPr/>
        </p:nvSpPr>
        <p:spPr bwMode="auto">
          <a:xfrm>
            <a:off x="2003673" y="5301208"/>
            <a:ext cx="5664671" cy="852934"/>
          </a:xfrm>
          <a:prstGeom prst="rect">
            <a:avLst/>
          </a:prstGeom>
          <a:noFill/>
          <a:ln w="28575">
            <a:solidFill>
              <a:srgbClr val="FF0000"/>
            </a:solidFill>
            <a:miter lim="800000"/>
            <a:headEnd/>
            <a:tailEnd/>
          </a:ln>
        </p:spPr>
        <p:txBody>
          <a:bodyPr anchor="ctr"/>
          <a:lstStyle/>
          <a:p>
            <a:pPr algn="ctr"/>
            <a:r>
              <a:rPr lang="es-ES" sz="2000" b="1" i="1" dirty="0"/>
              <a:t>Mientras que en Europa el porcentaje de ahorro en P</a:t>
            </a:r>
            <a:r>
              <a:rPr lang="es-ES" sz="2000" b="1" i="1" dirty="0" smtClean="0"/>
              <a:t>lanes </a:t>
            </a:r>
            <a:r>
              <a:rPr lang="es-ES" sz="2000" b="1" i="1" dirty="0"/>
              <a:t>de </a:t>
            </a:r>
            <a:r>
              <a:rPr lang="es-ES" sz="2000" b="1" i="1" dirty="0" smtClean="0"/>
              <a:t>Pensiones </a:t>
            </a:r>
            <a:r>
              <a:rPr lang="es-ES" sz="2000" b="1" i="1" dirty="0"/>
              <a:t>y </a:t>
            </a:r>
            <a:r>
              <a:rPr lang="es-ES" sz="2000" b="1" i="1" dirty="0" smtClean="0"/>
              <a:t>Seguros </a:t>
            </a:r>
            <a:r>
              <a:rPr lang="es-ES" sz="2000" b="1" i="1" dirty="0"/>
              <a:t>de </a:t>
            </a:r>
            <a:r>
              <a:rPr lang="es-ES" sz="2000" b="1" i="1" dirty="0" smtClean="0"/>
              <a:t>Vida </a:t>
            </a:r>
            <a:r>
              <a:rPr lang="es-ES" sz="2000" b="1" i="1" dirty="0"/>
              <a:t>es del </a:t>
            </a:r>
            <a:r>
              <a:rPr lang="es-ES" sz="2000" b="1" i="1" dirty="0" smtClean="0"/>
              <a:t>36%, </a:t>
            </a:r>
            <a:r>
              <a:rPr lang="es-ES" sz="2000" b="1" i="1" dirty="0"/>
              <a:t>en España es del </a:t>
            </a:r>
            <a:r>
              <a:rPr lang="es-ES" sz="2000" b="1" i="1" dirty="0" smtClean="0"/>
              <a:t>14%</a:t>
            </a:r>
            <a:endParaRPr lang="es-ES" sz="2000" b="1" i="1" dirty="0"/>
          </a:p>
        </p:txBody>
      </p:sp>
      <p:sp>
        <p:nvSpPr>
          <p:cNvPr id="10252" name="11 Rectángulo"/>
          <p:cNvSpPr>
            <a:spLocks noChangeArrowheads="1"/>
          </p:cNvSpPr>
          <p:nvPr/>
        </p:nvSpPr>
        <p:spPr bwMode="auto">
          <a:xfrm>
            <a:off x="323528" y="5229780"/>
            <a:ext cx="1080745" cy="215444"/>
          </a:xfrm>
          <a:prstGeom prst="rect">
            <a:avLst/>
          </a:prstGeom>
          <a:noFill/>
          <a:ln w="9525">
            <a:noFill/>
            <a:miter lim="800000"/>
            <a:headEnd/>
            <a:tailEnd/>
          </a:ln>
        </p:spPr>
        <p:txBody>
          <a:bodyPr wrap="none">
            <a:spAutoFit/>
          </a:bodyPr>
          <a:lstStyle/>
          <a:p>
            <a:pPr>
              <a:spcBef>
                <a:spcPct val="50000"/>
              </a:spcBef>
            </a:pPr>
            <a:r>
              <a:rPr lang="es-ES" sz="800" b="1" dirty="0"/>
              <a:t>Fuente: </a:t>
            </a:r>
            <a:r>
              <a:rPr lang="es-ES" sz="800" b="1" dirty="0" smtClean="0"/>
              <a:t>INVERCO</a:t>
            </a:r>
            <a:endParaRPr lang="es-ES" sz="800" b="1" dirty="0"/>
          </a:p>
        </p:txBody>
      </p:sp>
      <p:pic>
        <p:nvPicPr>
          <p:cNvPr id="10" name="9 Imagen"/>
          <p:cNvPicPr/>
          <p:nvPr/>
        </p:nvPicPr>
        <p:blipFill>
          <a:blip r:embed="rId3" cstate="print"/>
          <a:srcRect/>
          <a:stretch>
            <a:fillRect/>
          </a:stretch>
        </p:blipFill>
        <p:spPr bwMode="auto">
          <a:xfrm>
            <a:off x="323528" y="2636912"/>
            <a:ext cx="4320480" cy="2520280"/>
          </a:xfrm>
          <a:prstGeom prst="rect">
            <a:avLst/>
          </a:prstGeom>
          <a:noFill/>
          <a:ln w="9525">
            <a:noFill/>
            <a:miter lim="800000"/>
            <a:headEnd/>
            <a:tailEnd/>
          </a:ln>
        </p:spPr>
      </p:pic>
      <p:pic>
        <p:nvPicPr>
          <p:cNvPr id="11" name="10 Imagen"/>
          <p:cNvPicPr/>
          <p:nvPr/>
        </p:nvPicPr>
        <p:blipFill>
          <a:blip r:embed="rId4" cstate="print"/>
          <a:srcRect/>
          <a:stretch>
            <a:fillRect/>
          </a:stretch>
        </p:blipFill>
        <p:spPr bwMode="auto">
          <a:xfrm>
            <a:off x="4716016" y="2636912"/>
            <a:ext cx="4125267" cy="2520280"/>
          </a:xfrm>
          <a:prstGeom prst="rect">
            <a:avLst/>
          </a:prstGeom>
          <a:noFill/>
          <a:ln w="9525">
            <a:noFill/>
            <a:miter lim="800000"/>
            <a:headEnd/>
            <a:tailEnd/>
          </a:ln>
        </p:spPr>
      </p:pic>
      <p:sp>
        <p:nvSpPr>
          <p:cNvPr id="12" name="11 CuadroTexto"/>
          <p:cNvSpPr txBox="1"/>
          <p:nvPr/>
        </p:nvSpPr>
        <p:spPr>
          <a:xfrm>
            <a:off x="251520" y="323945"/>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Es necesario un cambio en el patrón del ahorro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15" name="14 Rectángulo"/>
          <p:cNvSpPr/>
          <p:nvPr/>
        </p:nvSpPr>
        <p:spPr>
          <a:xfrm>
            <a:off x="8446778" y="6228020"/>
            <a:ext cx="301686" cy="276999"/>
          </a:xfrm>
          <a:prstGeom prst="rect">
            <a:avLst/>
          </a:prstGeom>
        </p:spPr>
        <p:txBody>
          <a:bodyPr wrap="square">
            <a:spAutoFit/>
          </a:bodyPr>
          <a:lstStyle/>
          <a:p>
            <a:fld id="{E1D864E9-44EC-4ED6-BE0C-C4903D45125F}" type="slidenum">
              <a:rPr lang="es-ES" sz="1200" smtClean="0"/>
              <a:pPr/>
              <a:t>6</a:t>
            </a:fld>
            <a:endParaRPr lang="es-ES"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250825" y="1484313"/>
            <a:ext cx="7705725" cy="4622800"/>
          </a:xfrm>
          <a:prstGeom prst="rect">
            <a:avLst/>
          </a:prstGeom>
          <a:noFill/>
          <a:ln w="9525" algn="ctr">
            <a:noFill/>
            <a:miter lim="800000"/>
            <a:headEnd/>
            <a:tailEnd/>
          </a:ln>
        </p:spPr>
        <p:txBody>
          <a:bodyPr>
            <a:spAutoFit/>
          </a:bodyPr>
          <a:lstStyle/>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p:txBody>
      </p:sp>
      <p:sp>
        <p:nvSpPr>
          <p:cNvPr id="17411" name="Rectangle 4"/>
          <p:cNvSpPr>
            <a:spLocks noChangeArrowheads="1"/>
          </p:cNvSpPr>
          <p:nvPr/>
        </p:nvSpPr>
        <p:spPr bwMode="auto">
          <a:xfrm>
            <a:off x="-4664075" y="1368425"/>
            <a:ext cx="9144000" cy="0"/>
          </a:xfrm>
          <a:prstGeom prst="rect">
            <a:avLst/>
          </a:prstGeom>
          <a:noFill/>
          <a:ln w="9525" algn="ctr">
            <a:noFill/>
            <a:miter lim="800000"/>
            <a:headEnd/>
            <a:tailEnd/>
          </a:ln>
        </p:spPr>
        <p:txBody>
          <a:bodyPr wrap="none" anchor="ctr">
            <a:spAutoFit/>
          </a:bodyPr>
          <a:lstStyle/>
          <a:p>
            <a:endParaRPr lang="es-ES"/>
          </a:p>
        </p:txBody>
      </p:sp>
      <p:sp>
        <p:nvSpPr>
          <p:cNvPr id="17412" name="Rectangle 5"/>
          <p:cNvSpPr>
            <a:spLocks noChangeArrowheads="1"/>
          </p:cNvSpPr>
          <p:nvPr/>
        </p:nvSpPr>
        <p:spPr bwMode="auto">
          <a:xfrm>
            <a:off x="0" y="1617663"/>
            <a:ext cx="9144000" cy="0"/>
          </a:xfrm>
          <a:prstGeom prst="rect">
            <a:avLst/>
          </a:prstGeom>
          <a:noFill/>
          <a:ln w="9525" algn="ctr">
            <a:noFill/>
            <a:miter lim="800000"/>
            <a:headEnd/>
            <a:tailEnd/>
          </a:ln>
        </p:spPr>
        <p:txBody>
          <a:bodyPr wrap="none" anchor="ctr">
            <a:spAutoFit/>
          </a:bodyPr>
          <a:lstStyle/>
          <a:p>
            <a:endParaRPr lang="es-ES"/>
          </a:p>
        </p:txBody>
      </p:sp>
      <p:pic>
        <p:nvPicPr>
          <p:cNvPr id="11" name="Picture 2"/>
          <p:cNvPicPr>
            <a:picLocks noChangeAspect="1" noChangeArrowheads="1"/>
          </p:cNvPicPr>
          <p:nvPr/>
        </p:nvPicPr>
        <p:blipFill>
          <a:blip r:embed="rId3" cstate="print"/>
          <a:srcRect/>
          <a:stretch>
            <a:fillRect/>
          </a:stretch>
        </p:blipFill>
        <p:spPr bwMode="auto">
          <a:xfrm>
            <a:off x="251520" y="1916831"/>
            <a:ext cx="8504595" cy="4464497"/>
          </a:xfrm>
          <a:prstGeom prst="rect">
            <a:avLst/>
          </a:prstGeom>
          <a:noFill/>
          <a:ln w="9525">
            <a:noFill/>
            <a:miter lim="800000"/>
            <a:headEnd/>
            <a:tailEnd/>
          </a:ln>
        </p:spPr>
      </p:pic>
      <p:sp>
        <p:nvSpPr>
          <p:cNvPr id="12" name="11 Rectángulo"/>
          <p:cNvSpPr/>
          <p:nvPr/>
        </p:nvSpPr>
        <p:spPr>
          <a:xfrm>
            <a:off x="611560" y="1052736"/>
            <a:ext cx="4572000" cy="861774"/>
          </a:xfrm>
          <a:prstGeom prst="rect">
            <a:avLst/>
          </a:prstGeom>
        </p:spPr>
        <p:txBody>
          <a:bodyPr>
            <a:spAutoFit/>
          </a:bodyPr>
          <a:lstStyle/>
          <a:p>
            <a:pPr>
              <a:lnSpc>
                <a:spcPts val="2000"/>
              </a:lnSpc>
              <a:tabLst>
                <a:tab pos="88900" algn="l"/>
                <a:tab pos="190500" algn="l"/>
                <a:tab pos="254000" algn="l"/>
              </a:tabLst>
            </a:pPr>
            <a:r>
              <a:rPr lang="en-US" altLang="zh-CN" dirty="0" err="1" smtClean="0">
                <a:solidFill>
                  <a:srgbClr val="000000"/>
                </a:solidFill>
                <a:latin typeface="Times New Roman" pitchFamily="18" charset="0"/>
                <a:cs typeface="Times New Roman" pitchFamily="18" charset="0"/>
              </a:rPr>
              <a:t>Adquisición</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de</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seguros</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y</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fondos</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de</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pensiones</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por</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los</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hogares</a:t>
            </a:r>
            <a:r>
              <a:rPr lang="en-US" altLang="zh-CN" dirty="0" smtClean="0">
                <a:solidFill>
                  <a:srgbClr val="000000"/>
                </a:solidFill>
                <a:latin typeface="Times New Roman" pitchFamily="18" charset="0"/>
                <a:cs typeface="Times New Roman" pitchFamily="18" charset="0"/>
              </a:rPr>
              <a:t>, en</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porcentaje</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sobre</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su</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renta</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disponible</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(2010). </a:t>
            </a:r>
            <a:r>
              <a:rPr lang="en-US" altLang="zh-CN" dirty="0" err="1" smtClean="0">
                <a:solidFill>
                  <a:srgbClr val="000000"/>
                </a:solidFill>
                <a:latin typeface="Times New Roman" pitchFamily="18" charset="0"/>
                <a:cs typeface="Times New Roman" pitchFamily="18" charset="0"/>
              </a:rPr>
              <a:t>Fuente</a:t>
            </a:r>
            <a:r>
              <a:rPr lang="en-US" altLang="zh-CN" dirty="0" smtClean="0">
                <a:solidFill>
                  <a:srgbClr val="000000"/>
                </a:solidFill>
                <a:latin typeface="Times New Roman" pitchFamily="18" charset="0"/>
                <a:cs typeface="Times New Roman" pitchFamily="18" charset="0"/>
              </a:rPr>
              <a:t>:</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Eurostat</a:t>
            </a:r>
            <a:r>
              <a:rPr lang="en-US" altLang="zh-CN" dirty="0" smtClean="0">
                <a:solidFill>
                  <a:srgbClr val="000000"/>
                </a:solidFill>
                <a:latin typeface="Times New Roman" pitchFamily="18" charset="0"/>
                <a:cs typeface="Times New Roman" pitchFamily="18" charset="0"/>
              </a:rPr>
              <a:t>,</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Banco</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de</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España</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e</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INE.</a:t>
            </a:r>
          </a:p>
        </p:txBody>
      </p:sp>
      <p:sp>
        <p:nvSpPr>
          <p:cNvPr id="14" name="TextBox 1"/>
          <p:cNvSpPr txBox="1"/>
          <p:nvPr/>
        </p:nvSpPr>
        <p:spPr>
          <a:xfrm>
            <a:off x="5436096" y="1162392"/>
            <a:ext cx="3600400" cy="610424"/>
          </a:xfrm>
          <a:prstGeom prst="rect">
            <a:avLst/>
          </a:prstGeom>
          <a:noFill/>
        </p:spPr>
        <p:txBody>
          <a:bodyPr wrap="square" lIns="0" tIns="0" rIns="0" rtlCol="0">
            <a:spAutoFit/>
          </a:bodyPr>
          <a:lstStyle/>
          <a:p>
            <a:pPr>
              <a:lnSpc>
                <a:spcPts val="1200"/>
              </a:lnSpc>
              <a:tabLst/>
            </a:pPr>
            <a:r>
              <a:rPr lang="en-US" altLang="zh-CN" dirty="0" smtClean="0">
                <a:solidFill>
                  <a:srgbClr val="000000"/>
                </a:solidFill>
                <a:latin typeface="Times New Roman" pitchFamily="18" charset="0"/>
                <a:cs typeface="Times New Roman" pitchFamily="18" charset="0"/>
              </a:rPr>
              <a:t>Seguros</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y</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fondos</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de</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pensiones</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en</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sobre</a:t>
            </a:r>
          </a:p>
          <a:p>
            <a:pPr>
              <a:lnSpc>
                <a:spcPts val="1600"/>
              </a:lnSpc>
              <a:tabLst/>
            </a:pPr>
            <a:r>
              <a:rPr lang="en-US" altLang="zh-CN" dirty="0" smtClean="0">
                <a:solidFill>
                  <a:srgbClr val="000000"/>
                </a:solidFill>
                <a:latin typeface="Times New Roman" pitchFamily="18" charset="0"/>
                <a:cs typeface="Times New Roman" pitchFamily="18" charset="0"/>
              </a:rPr>
              <a:t>el</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total</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de</a:t>
            </a:r>
            <a:r>
              <a:rPr lang="en-US" altLang="zh-CN" dirty="0" smtClean="0">
                <a:latin typeface="Times New Roman" pitchFamily="18" charset="0"/>
                <a:cs typeface="Times New Roman" pitchFamily="18" charset="0"/>
              </a:rPr>
              <a:t> </a:t>
            </a:r>
            <a:r>
              <a:rPr lang="en-US" altLang="zh-CN" dirty="0" smtClean="0">
                <a:solidFill>
                  <a:srgbClr val="000000"/>
                </a:solidFill>
                <a:latin typeface="Times New Roman" pitchFamily="18" charset="0"/>
                <a:cs typeface="Times New Roman" pitchFamily="18" charset="0"/>
              </a:rPr>
              <a:t>activos</a:t>
            </a: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financieros</a:t>
            </a:r>
            <a:r>
              <a:rPr lang="en-US" altLang="zh-CN" dirty="0" smtClean="0">
                <a:solidFill>
                  <a:srgbClr val="000000"/>
                </a:solidFill>
                <a:latin typeface="Times New Roman" pitchFamily="18" charset="0"/>
                <a:cs typeface="Times New Roman" pitchFamily="18" charset="0"/>
              </a:rPr>
              <a:t>.</a:t>
            </a:r>
          </a:p>
          <a:p>
            <a:pPr>
              <a:lnSpc>
                <a:spcPts val="1600"/>
              </a:lnSpc>
              <a:tabLst/>
            </a:pPr>
            <a:r>
              <a:rPr lang="en-US" altLang="zh-CN" dirty="0" smtClean="0">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Fuente</a:t>
            </a:r>
            <a:r>
              <a:rPr lang="en-US" altLang="zh-CN" dirty="0" smtClean="0">
                <a:solidFill>
                  <a:srgbClr val="000000"/>
                </a:solidFill>
                <a:latin typeface="Times New Roman" pitchFamily="18" charset="0"/>
                <a:cs typeface="Times New Roman" pitchFamily="18" charset="0"/>
              </a:rPr>
              <a:t>: </a:t>
            </a:r>
            <a:r>
              <a:rPr lang="en-US" altLang="zh-CN" dirty="0" err="1" smtClean="0">
                <a:solidFill>
                  <a:srgbClr val="000000"/>
                </a:solidFill>
                <a:latin typeface="Times New Roman" pitchFamily="18" charset="0"/>
                <a:cs typeface="Times New Roman" pitchFamily="18" charset="0"/>
              </a:rPr>
              <a:t>Eurostat</a:t>
            </a:r>
            <a:r>
              <a:rPr lang="en-US" altLang="zh-CN" dirty="0" smtClean="0">
                <a:solidFill>
                  <a:srgbClr val="000000"/>
                </a:solidFill>
                <a:latin typeface="Times New Roman" pitchFamily="18" charset="0"/>
                <a:cs typeface="Times New Roman" pitchFamily="18" charset="0"/>
              </a:rPr>
              <a:t>.</a:t>
            </a:r>
          </a:p>
        </p:txBody>
      </p:sp>
      <p:sp>
        <p:nvSpPr>
          <p:cNvPr id="9" name="8 CuadroTexto"/>
          <p:cNvSpPr txBox="1"/>
          <p:nvPr/>
        </p:nvSpPr>
        <p:spPr>
          <a:xfrm>
            <a:off x="251520" y="323945"/>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Es necesario un cambio en el patrón del ahorro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10" name="9 Rectángulo"/>
          <p:cNvSpPr/>
          <p:nvPr/>
        </p:nvSpPr>
        <p:spPr>
          <a:xfrm>
            <a:off x="8734810" y="6372036"/>
            <a:ext cx="301686" cy="276999"/>
          </a:xfrm>
          <a:prstGeom prst="rect">
            <a:avLst/>
          </a:prstGeom>
        </p:spPr>
        <p:txBody>
          <a:bodyPr wrap="square">
            <a:spAutoFit/>
          </a:bodyPr>
          <a:lstStyle/>
          <a:p>
            <a:fld id="{E1D864E9-44EC-4ED6-BE0C-C4903D45125F}" type="slidenum">
              <a:rPr lang="es-ES" sz="1200" smtClean="0"/>
              <a:pPr/>
              <a:t>7</a:t>
            </a:fld>
            <a:endParaRPr lang="es-ES"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1399442" y="2946395"/>
            <a:ext cx="1905879" cy="465137"/>
          </a:xfrm>
          <a:custGeom>
            <a:avLst/>
            <a:gdLst>
              <a:gd name="connsiteX0" fmla="*/ 6350 w 2064702"/>
              <a:gd name="connsiteY0" fmla="*/ 81762 h 465137"/>
              <a:gd name="connsiteX1" fmla="*/ 81762 w 2064702"/>
              <a:gd name="connsiteY1" fmla="*/ 6350 h 465137"/>
              <a:gd name="connsiteX2" fmla="*/ 81762 w 2064702"/>
              <a:gd name="connsiteY2" fmla="*/ 6350 h 465137"/>
              <a:gd name="connsiteX3" fmla="*/ 1982939 w 2064702"/>
              <a:gd name="connsiteY3" fmla="*/ 6350 h 465137"/>
              <a:gd name="connsiteX4" fmla="*/ 2058352 w 2064702"/>
              <a:gd name="connsiteY4" fmla="*/ 81762 h 465137"/>
              <a:gd name="connsiteX5" fmla="*/ 2058352 w 2064702"/>
              <a:gd name="connsiteY5" fmla="*/ 81762 h 465137"/>
              <a:gd name="connsiteX6" fmla="*/ 2058352 w 2064702"/>
              <a:gd name="connsiteY6" fmla="*/ 383387 h 465137"/>
              <a:gd name="connsiteX7" fmla="*/ 1982939 w 2064702"/>
              <a:gd name="connsiteY7" fmla="*/ 458787 h 465137"/>
              <a:gd name="connsiteX8" fmla="*/ 81762 w 2064702"/>
              <a:gd name="connsiteY8" fmla="*/ 458787 h 465137"/>
              <a:gd name="connsiteX9" fmla="*/ 6350 w 2064702"/>
              <a:gd name="connsiteY9" fmla="*/ 383387 h 465137"/>
              <a:gd name="connsiteX10" fmla="*/ 6350 w 2064702"/>
              <a:gd name="connsiteY10" fmla="*/ 81762 h 465137"/>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 ang="6">
                <a:pos x="connsiteX6" y="connsiteY6"/>
              </a:cxn>
              <a:cxn ang="7">
                <a:pos x="connsiteX7" y="connsiteY7"/>
              </a:cxn>
              <a:cxn ang="8">
                <a:pos x="connsiteX8" y="connsiteY8"/>
              </a:cxn>
              <a:cxn ang="9">
                <a:pos x="connsiteX9" y="connsiteY9"/>
              </a:cxn>
              <a:cxn ang="10">
                <a:pos x="connsiteX10" y="connsiteY10"/>
              </a:cxn>
            </a:cxnLst>
            <a:rect l="l" t="t" r="r" b="b"/>
            <a:pathLst>
              <a:path w="2064702" h="465137">
                <a:moveTo>
                  <a:pt x="6350" y="81762"/>
                </a:moveTo>
                <a:cubicBezTo>
                  <a:pt x="6350" y="40119"/>
                  <a:pt x="40106" y="6350"/>
                  <a:pt x="81762" y="6350"/>
                </a:cubicBezTo>
                <a:lnTo>
                  <a:pt x="81762" y="6350"/>
                </a:lnTo>
                <a:lnTo>
                  <a:pt x="1982939" y="6350"/>
                </a:lnTo>
                <a:cubicBezTo>
                  <a:pt x="2024583" y="6350"/>
                  <a:pt x="2058352" y="40119"/>
                  <a:pt x="2058352" y="81762"/>
                </a:cubicBezTo>
                <a:lnTo>
                  <a:pt x="2058352" y="81762"/>
                </a:lnTo>
                <a:lnTo>
                  <a:pt x="2058352" y="383387"/>
                </a:lnTo>
                <a:cubicBezTo>
                  <a:pt x="2058352" y="425031"/>
                  <a:pt x="2024583" y="458787"/>
                  <a:pt x="1982939" y="458787"/>
                </a:cubicBezTo>
                <a:lnTo>
                  <a:pt x="81762" y="458787"/>
                </a:lnTo>
                <a:cubicBezTo>
                  <a:pt x="40106" y="458787"/>
                  <a:pt x="6350" y="425031"/>
                  <a:pt x="6350" y="383387"/>
                </a:cubicBezTo>
                <a:lnTo>
                  <a:pt x="6350" y="81762"/>
                </a:lnTo>
              </a:path>
            </a:pathLst>
          </a:custGeom>
          <a:solidFill>
            <a:srgbClr val="F2F2F2">
              <a:alpha val="100000"/>
            </a:srgbClr>
          </a:solidFill>
          <a:ln w="12700">
            <a:solidFill>
              <a:srgbClr val="364D6E">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Freeform 3"/>
          <p:cNvSpPr/>
          <p:nvPr/>
        </p:nvSpPr>
        <p:spPr>
          <a:xfrm>
            <a:off x="4510454" y="2865438"/>
            <a:ext cx="926123" cy="15875"/>
          </a:xfrm>
          <a:custGeom>
            <a:avLst/>
            <a:gdLst>
              <a:gd name="connsiteX0" fmla="*/ 6350 w 1003300"/>
              <a:gd name="connsiteY0" fmla="*/ 6350 h 15875"/>
              <a:gd name="connsiteX1" fmla="*/ 996950 w 1003300"/>
              <a:gd name="connsiteY1" fmla="*/ 6350 h 15875"/>
            </a:gdLst>
            <a:ahLst/>
            <a:cxnLst>
              <a:cxn ang="0">
                <a:pos x="connsiteX0" y="connsiteY0"/>
              </a:cxn>
              <a:cxn ang="1">
                <a:pos x="connsiteX1" y="connsiteY1"/>
              </a:cxn>
            </a:cxnLst>
            <a:rect l="l" t="t" r="r" b="b"/>
            <a:pathLst>
              <a:path w="1003300" h="15875">
                <a:moveTo>
                  <a:pt x="6350" y="6350"/>
                </a:moveTo>
                <a:lnTo>
                  <a:pt x="996950" y="6350"/>
                </a:lnTo>
              </a:path>
            </a:pathLst>
          </a:custGeom>
          <a:ln w="12700">
            <a:solidFill>
              <a:srgbClr val="000000">
                <a:alpha val="100000"/>
              </a:srgbClr>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Freeform 3"/>
          <p:cNvSpPr/>
          <p:nvPr/>
        </p:nvSpPr>
        <p:spPr>
          <a:xfrm>
            <a:off x="3366374" y="4137166"/>
            <a:ext cx="1152420" cy="1684870"/>
          </a:xfrm>
          <a:custGeom>
            <a:avLst/>
            <a:gdLst>
              <a:gd name="connsiteX0" fmla="*/ 6350 w 1248455"/>
              <a:gd name="connsiteY0" fmla="*/ 6350 h 1684870"/>
              <a:gd name="connsiteX1" fmla="*/ 1242105 w 1248455"/>
              <a:gd name="connsiteY1" fmla="*/ 6350 h 1684870"/>
              <a:gd name="connsiteX2" fmla="*/ 1242105 w 1248455"/>
              <a:gd name="connsiteY2" fmla="*/ 1678520 h 1684870"/>
              <a:gd name="connsiteX3" fmla="*/ 6350 w 1248455"/>
              <a:gd name="connsiteY3" fmla="*/ 1678520 h 1684870"/>
              <a:gd name="connsiteX4" fmla="*/ 6350 w 1248455"/>
              <a:gd name="connsiteY4" fmla="*/ 6350 h 168487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48455" h="1684870">
                <a:moveTo>
                  <a:pt x="6350" y="6350"/>
                </a:moveTo>
                <a:lnTo>
                  <a:pt x="1242105" y="6350"/>
                </a:lnTo>
                <a:lnTo>
                  <a:pt x="1242105" y="1678520"/>
                </a:lnTo>
                <a:lnTo>
                  <a:pt x="6350" y="1678520"/>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5419630" y="4707225"/>
            <a:ext cx="1143646" cy="1114812"/>
          </a:xfrm>
          <a:custGeom>
            <a:avLst/>
            <a:gdLst>
              <a:gd name="connsiteX0" fmla="*/ 6350 w 1238950"/>
              <a:gd name="connsiteY0" fmla="*/ 6350 h 1114812"/>
              <a:gd name="connsiteX1" fmla="*/ 1232600 w 1238950"/>
              <a:gd name="connsiteY1" fmla="*/ 6350 h 1114812"/>
              <a:gd name="connsiteX2" fmla="*/ 1232600 w 1238950"/>
              <a:gd name="connsiteY2" fmla="*/ 1108462 h 1114812"/>
              <a:gd name="connsiteX3" fmla="*/ 6350 w 1238950"/>
              <a:gd name="connsiteY3" fmla="*/ 1108462 h 1114812"/>
              <a:gd name="connsiteX4" fmla="*/ 6350 w 1238950"/>
              <a:gd name="connsiteY4" fmla="*/ 6350 h 1114812"/>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38950" h="1114812">
                <a:moveTo>
                  <a:pt x="6350" y="6350"/>
                </a:moveTo>
                <a:lnTo>
                  <a:pt x="1232600" y="6350"/>
                </a:lnTo>
                <a:lnTo>
                  <a:pt x="1232600" y="1108462"/>
                </a:lnTo>
                <a:lnTo>
                  <a:pt x="6350" y="1108462"/>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Freeform 3"/>
          <p:cNvSpPr/>
          <p:nvPr/>
        </p:nvSpPr>
        <p:spPr>
          <a:xfrm>
            <a:off x="3366374" y="3339085"/>
            <a:ext cx="1152420" cy="810781"/>
          </a:xfrm>
          <a:custGeom>
            <a:avLst/>
            <a:gdLst>
              <a:gd name="connsiteX0" fmla="*/ 6350 w 1248455"/>
              <a:gd name="connsiteY0" fmla="*/ 6350 h 810781"/>
              <a:gd name="connsiteX1" fmla="*/ 1242105 w 1248455"/>
              <a:gd name="connsiteY1" fmla="*/ 6350 h 810781"/>
              <a:gd name="connsiteX2" fmla="*/ 1242105 w 1248455"/>
              <a:gd name="connsiteY2" fmla="*/ 804431 h 810781"/>
              <a:gd name="connsiteX3" fmla="*/ 6350 w 1248455"/>
              <a:gd name="connsiteY3" fmla="*/ 804431 h 810781"/>
              <a:gd name="connsiteX4" fmla="*/ 6350 w 1248455"/>
              <a:gd name="connsiteY4" fmla="*/ 6350 h 810781"/>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48455" h="810781">
                <a:moveTo>
                  <a:pt x="6350" y="6350"/>
                </a:moveTo>
                <a:lnTo>
                  <a:pt x="1242105" y="6350"/>
                </a:lnTo>
                <a:lnTo>
                  <a:pt x="1242105" y="804431"/>
                </a:lnTo>
                <a:lnTo>
                  <a:pt x="6350" y="804431"/>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3"/>
          <p:cNvSpPr/>
          <p:nvPr/>
        </p:nvSpPr>
        <p:spPr>
          <a:xfrm>
            <a:off x="5419630" y="4070661"/>
            <a:ext cx="1143645" cy="649265"/>
          </a:xfrm>
          <a:custGeom>
            <a:avLst/>
            <a:gdLst>
              <a:gd name="connsiteX0" fmla="*/ 6350 w 1238949"/>
              <a:gd name="connsiteY0" fmla="*/ 6350 h 649265"/>
              <a:gd name="connsiteX1" fmla="*/ 1232599 w 1238949"/>
              <a:gd name="connsiteY1" fmla="*/ 6350 h 649265"/>
              <a:gd name="connsiteX2" fmla="*/ 1232599 w 1238949"/>
              <a:gd name="connsiteY2" fmla="*/ 642915 h 649265"/>
              <a:gd name="connsiteX3" fmla="*/ 6350 w 1238949"/>
              <a:gd name="connsiteY3" fmla="*/ 642915 h 649265"/>
              <a:gd name="connsiteX4" fmla="*/ 6350 w 1238949"/>
              <a:gd name="connsiteY4" fmla="*/ 6350 h 649265"/>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38949" h="649265">
                <a:moveTo>
                  <a:pt x="6350" y="6350"/>
                </a:moveTo>
                <a:lnTo>
                  <a:pt x="1232599" y="6350"/>
                </a:lnTo>
                <a:lnTo>
                  <a:pt x="1232599" y="642915"/>
                </a:lnTo>
                <a:lnTo>
                  <a:pt x="6350" y="642915"/>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3"/>
          <p:cNvSpPr/>
          <p:nvPr/>
        </p:nvSpPr>
        <p:spPr>
          <a:xfrm>
            <a:off x="3366373" y="2864038"/>
            <a:ext cx="1152420" cy="487748"/>
          </a:xfrm>
          <a:custGeom>
            <a:avLst/>
            <a:gdLst>
              <a:gd name="connsiteX0" fmla="*/ 6350 w 1248455"/>
              <a:gd name="connsiteY0" fmla="*/ 6350 h 487748"/>
              <a:gd name="connsiteX1" fmla="*/ 1242105 w 1248455"/>
              <a:gd name="connsiteY1" fmla="*/ 6350 h 487748"/>
              <a:gd name="connsiteX2" fmla="*/ 1242105 w 1248455"/>
              <a:gd name="connsiteY2" fmla="*/ 481398 h 487748"/>
              <a:gd name="connsiteX3" fmla="*/ 6350 w 1248455"/>
              <a:gd name="connsiteY3" fmla="*/ 481398 h 487748"/>
              <a:gd name="connsiteX4" fmla="*/ 6350 w 1248455"/>
              <a:gd name="connsiteY4" fmla="*/ 6350 h 487748"/>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48455" h="487748">
                <a:moveTo>
                  <a:pt x="6350" y="6350"/>
                </a:moveTo>
                <a:lnTo>
                  <a:pt x="1242105" y="6350"/>
                </a:lnTo>
                <a:lnTo>
                  <a:pt x="1242105" y="481398"/>
                </a:lnTo>
                <a:lnTo>
                  <a:pt x="6350" y="481398"/>
                </a:lnTo>
                <a:lnTo>
                  <a:pt x="6350" y="6350"/>
                </a:lnTo>
              </a:path>
            </a:pathLst>
          </a:custGeom>
          <a:solidFill>
            <a:srgbClr val="4C6C9C">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3"/>
          <p:cNvSpPr/>
          <p:nvPr/>
        </p:nvSpPr>
        <p:spPr>
          <a:xfrm>
            <a:off x="5419629" y="2864039"/>
            <a:ext cx="1143646" cy="1219323"/>
          </a:xfrm>
          <a:custGeom>
            <a:avLst/>
            <a:gdLst>
              <a:gd name="connsiteX0" fmla="*/ 6350 w 1238950"/>
              <a:gd name="connsiteY0" fmla="*/ 6350 h 1219323"/>
              <a:gd name="connsiteX1" fmla="*/ 1232600 w 1238950"/>
              <a:gd name="connsiteY1" fmla="*/ 6350 h 1219323"/>
              <a:gd name="connsiteX2" fmla="*/ 1232600 w 1238950"/>
              <a:gd name="connsiteY2" fmla="*/ 1212973 h 1219323"/>
              <a:gd name="connsiteX3" fmla="*/ 6350 w 1238950"/>
              <a:gd name="connsiteY3" fmla="*/ 1212973 h 1219323"/>
              <a:gd name="connsiteX4" fmla="*/ 6350 w 1238950"/>
              <a:gd name="connsiteY4" fmla="*/ 6350 h 1219323"/>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38950" h="1219323">
                <a:moveTo>
                  <a:pt x="6350" y="6350"/>
                </a:moveTo>
                <a:lnTo>
                  <a:pt x="1232600" y="6350"/>
                </a:lnTo>
                <a:lnTo>
                  <a:pt x="1232600" y="1212973"/>
                </a:lnTo>
                <a:lnTo>
                  <a:pt x="6350" y="1212973"/>
                </a:lnTo>
                <a:lnTo>
                  <a:pt x="6350" y="6350"/>
                </a:lnTo>
              </a:path>
            </a:pathLst>
          </a:custGeom>
          <a:solidFill>
            <a:srgbClr val="4C6C9C">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Freeform 3"/>
          <p:cNvSpPr/>
          <p:nvPr/>
        </p:nvSpPr>
        <p:spPr>
          <a:xfrm>
            <a:off x="3366373" y="2769030"/>
            <a:ext cx="1152420" cy="107709"/>
          </a:xfrm>
          <a:custGeom>
            <a:avLst/>
            <a:gdLst>
              <a:gd name="connsiteX0" fmla="*/ 6350 w 1248455"/>
              <a:gd name="connsiteY0" fmla="*/ 6350 h 107709"/>
              <a:gd name="connsiteX1" fmla="*/ 1242105 w 1248455"/>
              <a:gd name="connsiteY1" fmla="*/ 6350 h 107709"/>
              <a:gd name="connsiteX2" fmla="*/ 1242105 w 1248455"/>
              <a:gd name="connsiteY2" fmla="*/ 101359 h 107709"/>
              <a:gd name="connsiteX3" fmla="*/ 6350 w 1248455"/>
              <a:gd name="connsiteY3" fmla="*/ 101359 h 107709"/>
              <a:gd name="connsiteX4" fmla="*/ 6350 w 1248455"/>
              <a:gd name="connsiteY4" fmla="*/ 6350 h 10770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48455" h="107709">
                <a:moveTo>
                  <a:pt x="6350" y="6350"/>
                </a:moveTo>
                <a:lnTo>
                  <a:pt x="1242105" y="6350"/>
                </a:lnTo>
                <a:lnTo>
                  <a:pt x="1242105" y="101359"/>
                </a:lnTo>
                <a:lnTo>
                  <a:pt x="6350" y="101359"/>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3"/>
          <p:cNvSpPr/>
          <p:nvPr/>
        </p:nvSpPr>
        <p:spPr>
          <a:xfrm>
            <a:off x="5419629" y="2664518"/>
            <a:ext cx="1143645" cy="212220"/>
          </a:xfrm>
          <a:custGeom>
            <a:avLst/>
            <a:gdLst>
              <a:gd name="connsiteX0" fmla="*/ 6350 w 1238949"/>
              <a:gd name="connsiteY0" fmla="*/ 6350 h 212220"/>
              <a:gd name="connsiteX1" fmla="*/ 1232599 w 1238949"/>
              <a:gd name="connsiteY1" fmla="*/ 6350 h 212220"/>
              <a:gd name="connsiteX2" fmla="*/ 1232599 w 1238949"/>
              <a:gd name="connsiteY2" fmla="*/ 205870 h 212220"/>
              <a:gd name="connsiteX3" fmla="*/ 6350 w 1238949"/>
              <a:gd name="connsiteY3" fmla="*/ 205870 h 212220"/>
              <a:gd name="connsiteX4" fmla="*/ 6350 w 1238949"/>
              <a:gd name="connsiteY4" fmla="*/ 6350 h 21222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38949" h="212220">
                <a:moveTo>
                  <a:pt x="6350" y="6350"/>
                </a:moveTo>
                <a:lnTo>
                  <a:pt x="1232599" y="6350"/>
                </a:lnTo>
                <a:lnTo>
                  <a:pt x="1232599" y="205870"/>
                </a:lnTo>
                <a:lnTo>
                  <a:pt x="6350" y="205870"/>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Freeform 3"/>
          <p:cNvSpPr/>
          <p:nvPr/>
        </p:nvSpPr>
        <p:spPr>
          <a:xfrm>
            <a:off x="3366373" y="2464999"/>
            <a:ext cx="1152420" cy="316731"/>
          </a:xfrm>
          <a:custGeom>
            <a:avLst/>
            <a:gdLst>
              <a:gd name="connsiteX0" fmla="*/ 6350 w 1248455"/>
              <a:gd name="connsiteY0" fmla="*/ 6350 h 316731"/>
              <a:gd name="connsiteX1" fmla="*/ 1242105 w 1248455"/>
              <a:gd name="connsiteY1" fmla="*/ 6350 h 316731"/>
              <a:gd name="connsiteX2" fmla="*/ 1242105 w 1248455"/>
              <a:gd name="connsiteY2" fmla="*/ 310381 h 316731"/>
              <a:gd name="connsiteX3" fmla="*/ 6350 w 1248455"/>
              <a:gd name="connsiteY3" fmla="*/ 310381 h 316731"/>
              <a:gd name="connsiteX4" fmla="*/ 6350 w 1248455"/>
              <a:gd name="connsiteY4" fmla="*/ 6350 h 316731"/>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48455" h="316731">
                <a:moveTo>
                  <a:pt x="6350" y="6350"/>
                </a:moveTo>
                <a:lnTo>
                  <a:pt x="1242105" y="6350"/>
                </a:lnTo>
                <a:lnTo>
                  <a:pt x="1242105" y="310381"/>
                </a:lnTo>
                <a:lnTo>
                  <a:pt x="6350" y="310381"/>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Freeform 3"/>
          <p:cNvSpPr/>
          <p:nvPr/>
        </p:nvSpPr>
        <p:spPr>
          <a:xfrm>
            <a:off x="5419628" y="2464999"/>
            <a:ext cx="1143646" cy="212220"/>
          </a:xfrm>
          <a:custGeom>
            <a:avLst/>
            <a:gdLst>
              <a:gd name="connsiteX0" fmla="*/ 6350 w 1238950"/>
              <a:gd name="connsiteY0" fmla="*/ 6350 h 212220"/>
              <a:gd name="connsiteX1" fmla="*/ 1232600 w 1238950"/>
              <a:gd name="connsiteY1" fmla="*/ 6350 h 212220"/>
              <a:gd name="connsiteX2" fmla="*/ 1232600 w 1238950"/>
              <a:gd name="connsiteY2" fmla="*/ 205870 h 212220"/>
              <a:gd name="connsiteX3" fmla="*/ 6350 w 1238950"/>
              <a:gd name="connsiteY3" fmla="*/ 205870 h 212220"/>
              <a:gd name="connsiteX4" fmla="*/ 6350 w 1238950"/>
              <a:gd name="connsiteY4" fmla="*/ 6350 h 21222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238950" h="212220">
                <a:moveTo>
                  <a:pt x="6350" y="6350"/>
                </a:moveTo>
                <a:lnTo>
                  <a:pt x="1232600" y="6350"/>
                </a:lnTo>
                <a:lnTo>
                  <a:pt x="1232600" y="205870"/>
                </a:lnTo>
                <a:lnTo>
                  <a:pt x="6350" y="205870"/>
                </a:lnTo>
                <a:lnTo>
                  <a:pt x="6350" y="6350"/>
                </a:lnTo>
              </a:path>
            </a:pathLst>
          </a:custGeom>
          <a:solidFill>
            <a:srgbClr val="C0C0C0">
              <a:alpha val="100000"/>
            </a:srgbClr>
          </a:solidFill>
          <a:ln w="12700">
            <a:solidFill>
              <a:srgbClr val="000000">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Freeform 3"/>
          <p:cNvSpPr/>
          <p:nvPr/>
        </p:nvSpPr>
        <p:spPr>
          <a:xfrm>
            <a:off x="2910092" y="5809337"/>
            <a:ext cx="4109460" cy="22203"/>
          </a:xfrm>
          <a:custGeom>
            <a:avLst/>
            <a:gdLst>
              <a:gd name="connsiteX0" fmla="*/ 6350 w 4451915"/>
              <a:gd name="connsiteY0" fmla="*/ 6350 h 22203"/>
              <a:gd name="connsiteX1" fmla="*/ 4445565 w 4451915"/>
              <a:gd name="connsiteY1" fmla="*/ 6350 h 22203"/>
            </a:gdLst>
            <a:ahLst/>
            <a:cxnLst>
              <a:cxn ang="0">
                <a:pos x="connsiteX0" y="connsiteY0"/>
              </a:cxn>
              <a:cxn ang="1">
                <a:pos x="connsiteX1" y="connsiteY1"/>
              </a:cxn>
            </a:cxnLst>
            <a:rect l="l" t="t" r="r" b="b"/>
            <a:pathLst>
              <a:path w="4451915" h="22203">
                <a:moveTo>
                  <a:pt x="6350" y="6350"/>
                </a:moveTo>
                <a:lnTo>
                  <a:pt x="4445565" y="6350"/>
                </a:lnTo>
              </a:path>
            </a:pathLst>
          </a:custGeom>
          <a:ln w="12700">
            <a:solidFill>
              <a:srgbClr val="000000">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Freeform 3"/>
          <p:cNvSpPr/>
          <p:nvPr/>
        </p:nvSpPr>
        <p:spPr>
          <a:xfrm>
            <a:off x="4961792" y="2855912"/>
            <a:ext cx="46892" cy="1177925"/>
          </a:xfrm>
          <a:custGeom>
            <a:avLst/>
            <a:gdLst>
              <a:gd name="connsiteX0" fmla="*/ 12700 w 50800"/>
              <a:gd name="connsiteY0" fmla="*/ 12700 h 1177925"/>
              <a:gd name="connsiteX1" fmla="*/ 12700 w 50800"/>
              <a:gd name="connsiteY1" fmla="*/ 1165225 h 1177925"/>
            </a:gdLst>
            <a:ahLst/>
            <a:cxnLst>
              <a:cxn ang="0">
                <a:pos x="connsiteX0" y="connsiteY0"/>
              </a:cxn>
              <a:cxn ang="1">
                <a:pos x="connsiteX1" y="connsiteY1"/>
              </a:cxn>
            </a:cxnLst>
            <a:rect l="l" t="t" r="r" b="b"/>
            <a:pathLst>
              <a:path w="50800" h="1177925">
                <a:moveTo>
                  <a:pt x="12700" y="12700"/>
                </a:moveTo>
                <a:lnTo>
                  <a:pt x="12700" y="1165225"/>
                </a:lnTo>
              </a:path>
            </a:pathLst>
          </a:custGeom>
          <a:ln w="25400">
            <a:solidFill>
              <a:srgbClr val="000000">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Freeform 3"/>
          <p:cNvSpPr/>
          <p:nvPr/>
        </p:nvSpPr>
        <p:spPr>
          <a:xfrm>
            <a:off x="4938346" y="4008437"/>
            <a:ext cx="70338" cy="76200"/>
          </a:xfrm>
          <a:custGeom>
            <a:avLst/>
            <a:gdLst>
              <a:gd name="connsiteX0" fmla="*/ 76200 w 76200"/>
              <a:gd name="connsiteY0" fmla="*/ 0 h 76200"/>
              <a:gd name="connsiteX1" fmla="*/ 38100 w 76200"/>
              <a:gd name="connsiteY1" fmla="*/ 76200 h 76200"/>
              <a:gd name="connsiteX2" fmla="*/ 0 w 76200"/>
              <a:gd name="connsiteY2" fmla="*/ 0 h 76200"/>
              <a:gd name="connsiteX3" fmla="*/ 76200 w 76200"/>
              <a:gd name="connsiteY3" fmla="*/ 0 h 76200"/>
            </a:gdLst>
            <a:ahLst/>
            <a:cxnLst>
              <a:cxn ang="0">
                <a:pos x="connsiteX0" y="connsiteY0"/>
              </a:cxn>
              <a:cxn ang="1">
                <a:pos x="connsiteX1" y="connsiteY1"/>
              </a:cxn>
              <a:cxn ang="2">
                <a:pos x="connsiteX2" y="connsiteY2"/>
              </a:cxn>
              <a:cxn ang="3">
                <a:pos x="connsiteX3" y="connsiteY3"/>
              </a:cxn>
            </a:cxnLst>
            <a:rect l="l" t="t" r="r" b="b"/>
            <a:pathLst>
              <a:path w="76200" h="76200">
                <a:moveTo>
                  <a:pt x="76200" y="0"/>
                </a:moveTo>
                <a:lnTo>
                  <a:pt x="38100" y="76200"/>
                </a:lnTo>
                <a:lnTo>
                  <a:pt x="0" y="0"/>
                </a:lnTo>
                <a:lnTo>
                  <a:pt x="76200" y="0"/>
                </a:lnTo>
              </a:path>
            </a:pathLst>
          </a:custGeom>
          <a:solidFill>
            <a:srgbClr val="000000">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Freeform 3"/>
          <p:cNvSpPr/>
          <p:nvPr/>
        </p:nvSpPr>
        <p:spPr>
          <a:xfrm>
            <a:off x="4932485" y="4075112"/>
            <a:ext cx="504092" cy="19050"/>
          </a:xfrm>
          <a:custGeom>
            <a:avLst/>
            <a:gdLst>
              <a:gd name="connsiteX0" fmla="*/ 539750 w 546100"/>
              <a:gd name="connsiteY0" fmla="*/ 6350 h 19050"/>
              <a:gd name="connsiteX1" fmla="*/ 6350 w 546100"/>
              <a:gd name="connsiteY1" fmla="*/ 6350 h 19050"/>
            </a:gdLst>
            <a:ahLst/>
            <a:cxnLst>
              <a:cxn ang="0">
                <a:pos x="connsiteX0" y="connsiteY0"/>
              </a:cxn>
              <a:cxn ang="1">
                <a:pos x="connsiteX1" y="connsiteY1"/>
              </a:cxn>
            </a:cxnLst>
            <a:rect l="l" t="t" r="r" b="b"/>
            <a:pathLst>
              <a:path w="546100" h="19050">
                <a:moveTo>
                  <a:pt x="539750" y="6350"/>
                </a:moveTo>
                <a:lnTo>
                  <a:pt x="6350" y="6350"/>
                </a:lnTo>
              </a:path>
            </a:pathLst>
          </a:custGeom>
          <a:ln w="12700">
            <a:solidFill>
              <a:srgbClr val="000000">
                <a:alpha val="100000"/>
              </a:srgbClr>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Freeform 3"/>
          <p:cNvSpPr/>
          <p:nvPr/>
        </p:nvSpPr>
        <p:spPr>
          <a:xfrm>
            <a:off x="4258408" y="3268663"/>
            <a:ext cx="1430215" cy="314325"/>
          </a:xfrm>
          <a:custGeom>
            <a:avLst/>
            <a:gdLst>
              <a:gd name="connsiteX0" fmla="*/ 6350 w 1549400"/>
              <a:gd name="connsiteY0" fmla="*/ 157162 h 314325"/>
              <a:gd name="connsiteX1" fmla="*/ 774700 w 1549400"/>
              <a:gd name="connsiteY1" fmla="*/ 6350 h 314325"/>
              <a:gd name="connsiteX2" fmla="*/ 1543050 w 1549400"/>
              <a:gd name="connsiteY2" fmla="*/ 157162 h 314325"/>
              <a:gd name="connsiteX3" fmla="*/ 1543050 w 1549400"/>
              <a:gd name="connsiteY3" fmla="*/ 157162 h 314325"/>
              <a:gd name="connsiteX4" fmla="*/ 1543050 w 1549400"/>
              <a:gd name="connsiteY4" fmla="*/ 157162 h 314325"/>
              <a:gd name="connsiteX5" fmla="*/ 774700 w 1549400"/>
              <a:gd name="connsiteY5" fmla="*/ 307975 h 314325"/>
              <a:gd name="connsiteX6" fmla="*/ 6350 w 1549400"/>
              <a:gd name="connsiteY6" fmla="*/ 157162 h 314325"/>
              <a:gd name="connsiteX7" fmla="*/ 6350 w 1549400"/>
              <a:gd name="connsiteY7" fmla="*/ 157162 h 314325"/>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 ang="6">
                <a:pos x="connsiteX6" y="connsiteY6"/>
              </a:cxn>
              <a:cxn ang="7">
                <a:pos x="connsiteX7" y="connsiteY7"/>
              </a:cxn>
            </a:cxnLst>
            <a:rect l="l" t="t" r="r" b="b"/>
            <a:pathLst>
              <a:path w="1549400" h="314325">
                <a:moveTo>
                  <a:pt x="6350" y="157162"/>
                </a:moveTo>
                <a:cubicBezTo>
                  <a:pt x="6350" y="73875"/>
                  <a:pt x="350354" y="6350"/>
                  <a:pt x="774700" y="6350"/>
                </a:cubicBezTo>
                <a:cubicBezTo>
                  <a:pt x="1199045" y="6350"/>
                  <a:pt x="1543050" y="73875"/>
                  <a:pt x="1543050" y="157162"/>
                </a:cubicBezTo>
                <a:lnTo>
                  <a:pt x="1543050" y="157162"/>
                </a:lnTo>
                <a:lnTo>
                  <a:pt x="1543050" y="157162"/>
                </a:lnTo>
                <a:cubicBezTo>
                  <a:pt x="1543050" y="240461"/>
                  <a:pt x="1199045" y="307975"/>
                  <a:pt x="774700" y="307975"/>
                </a:cubicBezTo>
                <a:cubicBezTo>
                  <a:pt x="350354" y="307975"/>
                  <a:pt x="6350" y="240461"/>
                  <a:pt x="6350" y="157162"/>
                </a:cubicBezTo>
                <a:lnTo>
                  <a:pt x="6350" y="157162"/>
                </a:lnTo>
              </a:path>
            </a:pathLst>
          </a:custGeom>
          <a:solidFill>
            <a:srgbClr val="FFFFFF">
              <a:alpha val="100000"/>
            </a:srgbClr>
          </a:solidFill>
          <a:ln w="12700">
            <a:solidFill>
              <a:srgbClr val="C30C3E">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Picture 3"/>
          <p:cNvPicPr>
            <a:picLocks noChangeAspect="1" noChangeArrowheads="1"/>
          </p:cNvPicPr>
          <p:nvPr/>
        </p:nvPicPr>
        <p:blipFill>
          <a:blip r:embed="rId2" cstate="print"/>
          <a:srcRect/>
          <a:stretch>
            <a:fillRect/>
          </a:stretch>
        </p:blipFill>
        <p:spPr bwMode="auto">
          <a:xfrm>
            <a:off x="3598984" y="6197600"/>
            <a:ext cx="691662" cy="508000"/>
          </a:xfrm>
          <a:prstGeom prst="rect">
            <a:avLst/>
          </a:prstGeom>
          <a:noFill/>
        </p:spPr>
      </p:pic>
      <p:pic>
        <p:nvPicPr>
          <p:cNvPr id="21" name="Picture 3"/>
          <p:cNvPicPr>
            <a:picLocks noChangeAspect="1" noChangeArrowheads="1"/>
          </p:cNvPicPr>
          <p:nvPr/>
        </p:nvPicPr>
        <p:blipFill>
          <a:blip r:embed="rId3" cstate="print"/>
          <a:srcRect/>
          <a:stretch>
            <a:fillRect/>
          </a:stretch>
        </p:blipFill>
        <p:spPr bwMode="auto">
          <a:xfrm>
            <a:off x="5638800" y="6197600"/>
            <a:ext cx="679938" cy="508000"/>
          </a:xfrm>
          <a:prstGeom prst="rect">
            <a:avLst/>
          </a:prstGeom>
          <a:noFill/>
        </p:spPr>
      </p:pic>
      <p:sp>
        <p:nvSpPr>
          <p:cNvPr id="22" name="TextBox 1"/>
          <p:cNvSpPr txBox="1"/>
          <p:nvPr/>
        </p:nvSpPr>
        <p:spPr>
          <a:xfrm>
            <a:off x="3716215" y="4914900"/>
            <a:ext cx="437620" cy="212879"/>
          </a:xfrm>
          <a:prstGeom prst="rect">
            <a:avLst/>
          </a:prstGeom>
          <a:noFill/>
        </p:spPr>
        <p:txBody>
          <a:bodyPr wrap="none" lIns="0" tIns="0" rIns="0" rtlCol="0">
            <a:spAutoFit/>
          </a:bodyPr>
          <a:lstStyle/>
          <a:p>
            <a:pPr>
              <a:lnSpc>
                <a:spcPts val="1300"/>
              </a:lnSpc>
              <a:tabLst/>
            </a:pPr>
            <a:r>
              <a:rPr lang="en-US" altLang="zh-CN" sz="1421" dirty="0" smtClean="0">
                <a:solidFill>
                  <a:srgbClr val="000000"/>
                </a:solidFill>
                <a:latin typeface="Times New Roman" pitchFamily="18" charset="0"/>
                <a:cs typeface="Times New Roman" pitchFamily="18" charset="0"/>
              </a:rPr>
              <a:t>+50%</a:t>
            </a:r>
          </a:p>
        </p:txBody>
      </p:sp>
      <p:sp>
        <p:nvSpPr>
          <p:cNvPr id="23" name="TextBox 1"/>
          <p:cNvSpPr txBox="1"/>
          <p:nvPr/>
        </p:nvSpPr>
        <p:spPr>
          <a:xfrm>
            <a:off x="5756031" y="4330700"/>
            <a:ext cx="437620" cy="212879"/>
          </a:xfrm>
          <a:prstGeom prst="rect">
            <a:avLst/>
          </a:prstGeom>
          <a:noFill/>
        </p:spPr>
        <p:txBody>
          <a:bodyPr wrap="none" lIns="0" tIns="0" rIns="0" rtlCol="0">
            <a:spAutoFit/>
          </a:bodyPr>
          <a:lstStyle/>
          <a:p>
            <a:pPr>
              <a:lnSpc>
                <a:spcPts val="1300"/>
              </a:lnSpc>
              <a:tabLst/>
            </a:pPr>
            <a:r>
              <a:rPr lang="en-US" altLang="zh-CN" sz="1421" dirty="0" smtClean="0">
                <a:solidFill>
                  <a:srgbClr val="000000"/>
                </a:solidFill>
                <a:latin typeface="Times New Roman" pitchFamily="18" charset="0"/>
                <a:cs typeface="Times New Roman" pitchFamily="18" charset="0"/>
              </a:rPr>
              <a:t>+19%</a:t>
            </a:r>
          </a:p>
        </p:txBody>
      </p:sp>
      <p:sp>
        <p:nvSpPr>
          <p:cNvPr id="24" name="TextBox 1"/>
          <p:cNvSpPr txBox="1"/>
          <p:nvPr/>
        </p:nvSpPr>
        <p:spPr>
          <a:xfrm>
            <a:off x="4466492" y="3365500"/>
            <a:ext cx="1025922" cy="200055"/>
          </a:xfrm>
          <a:prstGeom prst="rect">
            <a:avLst/>
          </a:prstGeom>
          <a:noFill/>
        </p:spPr>
        <p:txBody>
          <a:bodyPr wrap="none" lIns="0" tIns="0" rIns="0" rtlCol="0">
            <a:spAutoFit/>
          </a:bodyPr>
          <a:lstStyle/>
          <a:p>
            <a:pPr>
              <a:lnSpc>
                <a:spcPts val="1200"/>
              </a:lnSpc>
              <a:tabLst/>
            </a:pPr>
            <a:r>
              <a:rPr lang="en-US" altLang="zh-CN" sz="1403" b="1" dirty="0" smtClean="0">
                <a:solidFill>
                  <a:srgbClr val="000000"/>
                </a:solidFill>
                <a:latin typeface="Times New Roman" pitchFamily="18" charset="0"/>
                <a:cs typeface="Times New Roman" pitchFamily="18" charset="0"/>
              </a:rPr>
              <a:t>~</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400.000</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M€</a:t>
            </a:r>
          </a:p>
        </p:txBody>
      </p:sp>
      <p:sp>
        <p:nvSpPr>
          <p:cNvPr id="25" name="TextBox 1"/>
          <p:cNvSpPr txBox="1"/>
          <p:nvPr/>
        </p:nvSpPr>
        <p:spPr>
          <a:xfrm>
            <a:off x="2508738" y="4927600"/>
            <a:ext cx="719749" cy="200055"/>
          </a:xfrm>
          <a:prstGeom prst="rect">
            <a:avLst/>
          </a:prstGeom>
          <a:noFill/>
        </p:spPr>
        <p:txBody>
          <a:bodyPr wrap="none" lIns="0" tIns="0" rIns="0" rtlCol="0">
            <a:spAutoFit/>
          </a:bodyPr>
          <a:lstStyle/>
          <a:p>
            <a:pPr>
              <a:lnSpc>
                <a:spcPts val="1200"/>
              </a:lnSpc>
              <a:tabLst/>
            </a:pPr>
            <a:r>
              <a:rPr lang="en-US" altLang="zh-CN" sz="1403" dirty="0" smtClean="0">
                <a:solidFill>
                  <a:srgbClr val="000000"/>
                </a:solidFill>
                <a:latin typeface="Times New Roman" pitchFamily="18" charset="0"/>
                <a:cs typeface="Times New Roman" pitchFamily="18" charset="0"/>
              </a:rPr>
              <a:t>Depósitos</a:t>
            </a:r>
          </a:p>
        </p:txBody>
      </p:sp>
      <p:sp>
        <p:nvSpPr>
          <p:cNvPr id="26" name="TextBox 1"/>
          <p:cNvSpPr txBox="1"/>
          <p:nvPr/>
        </p:nvSpPr>
        <p:spPr>
          <a:xfrm>
            <a:off x="1488831" y="2540000"/>
            <a:ext cx="1873911" cy="1469633"/>
          </a:xfrm>
          <a:prstGeom prst="rect">
            <a:avLst/>
          </a:prstGeom>
          <a:noFill/>
        </p:spPr>
        <p:txBody>
          <a:bodyPr wrap="none" lIns="0" tIns="0" rIns="0" rtlCol="0">
            <a:spAutoFit/>
          </a:bodyPr>
          <a:lstStyle/>
          <a:p>
            <a:pPr>
              <a:lnSpc>
                <a:spcPts val="1200"/>
              </a:lnSpc>
              <a:tabLst>
                <a:tab pos="292100" algn="l"/>
                <a:tab pos="482600" algn="l"/>
                <a:tab pos="685800" algn="l"/>
                <a:tab pos="1143000" algn="l"/>
                <a:tab pos="1460500" algn="l"/>
              </a:tabLst>
            </a:pPr>
            <a:r>
              <a:rPr lang="en-US" altLang="zh-CN" dirty="0" smtClean="0"/>
              <a:t>					</a:t>
            </a:r>
            <a:r>
              <a:rPr lang="en-US" altLang="zh-CN" sz="1403" dirty="0" smtClean="0">
                <a:solidFill>
                  <a:srgbClr val="000000"/>
                </a:solidFill>
                <a:latin typeface="Times New Roman" pitchFamily="18" charset="0"/>
                <a:cs typeface="Times New Roman" pitchFamily="18" charset="0"/>
              </a:rPr>
              <a:t>Otros</a:t>
            </a:r>
          </a:p>
          <a:p>
            <a:pPr>
              <a:lnSpc>
                <a:spcPts val="2000"/>
              </a:lnSpc>
              <a:tabLst>
                <a:tab pos="292100" algn="l"/>
                <a:tab pos="482600" algn="l"/>
                <a:tab pos="685800" algn="l"/>
                <a:tab pos="1143000" algn="l"/>
                <a:tab pos="1460500" algn="l"/>
              </a:tabLst>
            </a:pPr>
            <a:r>
              <a:rPr lang="en-US" altLang="zh-CN" dirty="0" smtClean="0"/>
              <a:t>				</a:t>
            </a:r>
            <a:r>
              <a:rPr lang="en-US" altLang="zh-CN" sz="1403" dirty="0" smtClean="0">
                <a:solidFill>
                  <a:srgbClr val="000000"/>
                </a:solidFill>
                <a:latin typeface="Times New Roman" pitchFamily="18" charset="0"/>
                <a:cs typeface="Times New Roman" pitchFamily="18" charset="0"/>
              </a:rPr>
              <a:t>Renta</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Times New Roman" pitchFamily="18" charset="0"/>
                <a:cs typeface="Times New Roman" pitchFamily="18" charset="0"/>
              </a:rPr>
              <a:t>fija</a:t>
            </a:r>
          </a:p>
          <a:p>
            <a:pPr>
              <a:lnSpc>
                <a:spcPts val="2000"/>
              </a:lnSpc>
              <a:tabLst>
                <a:tab pos="292100" algn="l"/>
                <a:tab pos="482600" algn="l"/>
                <a:tab pos="685800" algn="l"/>
                <a:tab pos="1143000" algn="l"/>
                <a:tab pos="1460500" algn="l"/>
              </a:tabLst>
            </a:pPr>
            <a:r>
              <a:rPr lang="en-US" altLang="zh-CN" dirty="0" smtClean="0"/>
              <a:t>		</a:t>
            </a:r>
            <a:r>
              <a:rPr lang="en-US" altLang="zh-CN" sz="1403" b="1" dirty="0" smtClean="0">
                <a:solidFill>
                  <a:srgbClr val="000000"/>
                </a:solidFill>
                <a:latin typeface="Times New Roman" pitchFamily="18" charset="0"/>
                <a:cs typeface="Times New Roman" pitchFamily="18" charset="0"/>
              </a:rPr>
              <a:t>Seguros</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de</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vida</a:t>
            </a:r>
          </a:p>
          <a:p>
            <a:pPr>
              <a:lnSpc>
                <a:spcPts val="1600"/>
              </a:lnSpc>
              <a:tabLst>
                <a:tab pos="292100" algn="l"/>
                <a:tab pos="482600" algn="l"/>
                <a:tab pos="685800" algn="l"/>
                <a:tab pos="1143000" algn="l"/>
                <a:tab pos="1460500" algn="l"/>
              </a:tabLst>
            </a:pPr>
            <a:r>
              <a:rPr lang="en-US" altLang="zh-CN" sz="1403" b="1" dirty="0" smtClean="0">
                <a:solidFill>
                  <a:srgbClr val="000000"/>
                </a:solidFill>
                <a:latin typeface="Times New Roman" pitchFamily="18" charset="0"/>
                <a:cs typeface="Times New Roman" pitchFamily="18" charset="0"/>
              </a:rPr>
              <a:t>y</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planes</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de</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pensiones</a:t>
            </a:r>
          </a:p>
          <a:p>
            <a:pPr>
              <a:lnSpc>
                <a:spcPts val="1000"/>
              </a:lnSpc>
            </a:pPr>
            <a:endParaRPr lang="en-US" altLang="zh-CN" dirty="0" smtClean="0"/>
          </a:p>
          <a:p>
            <a:pPr>
              <a:lnSpc>
                <a:spcPts val="1700"/>
              </a:lnSpc>
              <a:tabLst>
                <a:tab pos="292100" algn="l"/>
                <a:tab pos="482600" algn="l"/>
                <a:tab pos="685800" algn="l"/>
                <a:tab pos="1143000" algn="l"/>
                <a:tab pos="1460500" algn="l"/>
              </a:tabLst>
            </a:pPr>
            <a:r>
              <a:rPr lang="en-US" altLang="zh-CN" dirty="0" smtClean="0"/>
              <a:t>	</a:t>
            </a:r>
            <a:r>
              <a:rPr lang="en-US" altLang="zh-CN" sz="1403" dirty="0" smtClean="0">
                <a:solidFill>
                  <a:srgbClr val="000000"/>
                </a:solidFill>
                <a:latin typeface="Times New Roman" pitchFamily="18" charset="0"/>
                <a:cs typeface="Times New Roman" pitchFamily="18" charset="0"/>
              </a:rPr>
              <a:t>Fondos</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Times New Roman" pitchFamily="18" charset="0"/>
                <a:cs typeface="Times New Roman" pitchFamily="18" charset="0"/>
              </a:rPr>
              <a:t>de</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Times New Roman" pitchFamily="18" charset="0"/>
                <a:cs typeface="Times New Roman" pitchFamily="18" charset="0"/>
              </a:rPr>
              <a:t>inversión</a:t>
            </a:r>
          </a:p>
          <a:p>
            <a:pPr>
              <a:lnSpc>
                <a:spcPts val="1600"/>
              </a:lnSpc>
              <a:tabLst>
                <a:tab pos="292100" algn="l"/>
                <a:tab pos="482600" algn="l"/>
                <a:tab pos="685800" algn="l"/>
                <a:tab pos="1143000" algn="l"/>
                <a:tab pos="1460500" algn="l"/>
              </a:tabLst>
            </a:pPr>
            <a:r>
              <a:rPr lang="en-US" altLang="zh-CN" dirty="0" smtClean="0"/>
              <a:t>			</a:t>
            </a:r>
            <a:r>
              <a:rPr lang="en-US" altLang="zh-CN" sz="1403" dirty="0" smtClean="0">
                <a:solidFill>
                  <a:srgbClr val="000000"/>
                </a:solidFill>
                <a:latin typeface="Times New Roman" pitchFamily="18" charset="0"/>
                <a:cs typeface="Times New Roman" pitchFamily="18" charset="0"/>
              </a:rPr>
              <a:t>y</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Times New Roman" pitchFamily="18" charset="0"/>
                <a:cs typeface="Times New Roman" pitchFamily="18" charset="0"/>
              </a:rPr>
              <a:t>renta</a:t>
            </a:r>
            <a:r>
              <a:rPr lang="en-US" altLang="zh-CN" sz="1403" dirty="0" smtClean="0">
                <a:latin typeface="Times New Roman" pitchFamily="18" charset="0"/>
                <a:cs typeface="Times New Roman" pitchFamily="18" charset="0"/>
              </a:rPr>
              <a:t> </a:t>
            </a:r>
            <a:r>
              <a:rPr lang="en-US" altLang="zh-CN" sz="1403" dirty="0" smtClean="0">
                <a:solidFill>
                  <a:srgbClr val="000000"/>
                </a:solidFill>
                <a:latin typeface="Times New Roman" pitchFamily="18" charset="0"/>
                <a:cs typeface="Times New Roman" pitchFamily="18" charset="0"/>
              </a:rPr>
              <a:t>variable</a:t>
            </a:r>
          </a:p>
        </p:txBody>
      </p:sp>
      <p:sp>
        <p:nvSpPr>
          <p:cNvPr id="27" name="TextBox 1"/>
          <p:cNvSpPr txBox="1"/>
          <p:nvPr/>
        </p:nvSpPr>
        <p:spPr>
          <a:xfrm>
            <a:off x="5779477" y="2540000"/>
            <a:ext cx="429605" cy="1110560"/>
          </a:xfrm>
          <a:prstGeom prst="rect">
            <a:avLst/>
          </a:prstGeom>
          <a:noFill/>
        </p:spPr>
        <p:txBody>
          <a:bodyPr wrap="none" lIns="0" tIns="0" rIns="0" rtlCol="0">
            <a:spAutoFit/>
          </a:bodyPr>
          <a:lstStyle/>
          <a:p>
            <a:pPr>
              <a:lnSpc>
                <a:spcPts val="1300"/>
              </a:lnSpc>
              <a:tabLst>
                <a:tab pos="38100" algn="l"/>
              </a:tabLst>
            </a:pPr>
            <a:r>
              <a:rPr lang="en-US" altLang="zh-CN" dirty="0" smtClean="0"/>
              <a:t>	</a:t>
            </a:r>
            <a:r>
              <a:rPr lang="en-US" altLang="zh-CN" sz="1421" dirty="0" smtClean="0">
                <a:solidFill>
                  <a:srgbClr val="000000"/>
                </a:solidFill>
                <a:latin typeface="Times New Roman" pitchFamily="18" charset="0"/>
                <a:cs typeface="Times New Roman" pitchFamily="18" charset="0"/>
              </a:rPr>
              <a:t>+6%</a:t>
            </a:r>
          </a:p>
          <a:p>
            <a:pPr>
              <a:lnSpc>
                <a:spcPts val="1500"/>
              </a:lnSpc>
              <a:tabLst>
                <a:tab pos="38100" algn="l"/>
              </a:tabLst>
            </a:pPr>
            <a:r>
              <a:rPr lang="en-US" altLang="zh-CN" dirty="0" smtClean="0"/>
              <a:t>	</a:t>
            </a:r>
            <a:r>
              <a:rPr lang="en-US" altLang="zh-CN" sz="1421" dirty="0" smtClean="0">
                <a:solidFill>
                  <a:srgbClr val="000000"/>
                </a:solidFill>
                <a:latin typeface="Times New Roman" pitchFamily="18" charset="0"/>
                <a:cs typeface="Times New Roman" pitchFamily="18" charset="0"/>
              </a:rPr>
              <a:t>+6%</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500"/>
              </a:lnSpc>
              <a:tabLst>
                <a:tab pos="38100" algn="l"/>
              </a:tabLst>
            </a:pPr>
            <a:r>
              <a:rPr lang="en-US" altLang="zh-CN" sz="1403" dirty="0" smtClean="0">
                <a:solidFill>
                  <a:srgbClr val="FFFFFF"/>
                </a:solidFill>
                <a:latin typeface="Times New Roman" pitchFamily="18" charset="0"/>
                <a:cs typeface="Times New Roman" pitchFamily="18" charset="0"/>
              </a:rPr>
              <a:t>+36%</a:t>
            </a:r>
          </a:p>
        </p:txBody>
      </p:sp>
      <p:sp>
        <p:nvSpPr>
          <p:cNvPr id="28" name="TextBox 1"/>
          <p:cNvSpPr txBox="1"/>
          <p:nvPr/>
        </p:nvSpPr>
        <p:spPr>
          <a:xfrm>
            <a:off x="3716215" y="2603500"/>
            <a:ext cx="437620" cy="1328569"/>
          </a:xfrm>
          <a:prstGeom prst="rect">
            <a:avLst/>
          </a:prstGeom>
          <a:noFill/>
        </p:spPr>
        <p:txBody>
          <a:bodyPr wrap="none" lIns="0" tIns="0" rIns="0" rtlCol="0">
            <a:spAutoFit/>
          </a:bodyPr>
          <a:lstStyle/>
          <a:p>
            <a:pPr>
              <a:lnSpc>
                <a:spcPts val="1300"/>
              </a:lnSpc>
              <a:tabLst>
                <a:tab pos="63500" algn="l"/>
              </a:tabLst>
            </a:pPr>
            <a:r>
              <a:rPr lang="en-US" altLang="zh-CN" dirty="0" smtClean="0"/>
              <a:t>	</a:t>
            </a:r>
            <a:r>
              <a:rPr lang="en-US" altLang="zh-CN" sz="1421" dirty="0" smtClean="0">
                <a:solidFill>
                  <a:srgbClr val="000000"/>
                </a:solidFill>
                <a:latin typeface="Times New Roman" pitchFamily="18" charset="0"/>
                <a:cs typeface="Times New Roman" pitchFamily="18" charset="0"/>
              </a:rPr>
              <a:t>+9%</a:t>
            </a:r>
          </a:p>
          <a:p>
            <a:pPr>
              <a:lnSpc>
                <a:spcPts val="1500"/>
              </a:lnSpc>
              <a:tabLst>
                <a:tab pos="63500" algn="l"/>
              </a:tabLst>
            </a:pPr>
            <a:r>
              <a:rPr lang="en-US" altLang="zh-CN" dirty="0" smtClean="0"/>
              <a:t>	</a:t>
            </a:r>
            <a:r>
              <a:rPr lang="en-US" altLang="zh-CN" sz="1403" dirty="0" smtClean="0">
                <a:solidFill>
                  <a:srgbClr val="000000"/>
                </a:solidFill>
                <a:latin typeface="Times New Roman" pitchFamily="18" charset="0"/>
                <a:cs typeface="Times New Roman" pitchFamily="18" charset="0"/>
              </a:rPr>
              <a:t>+3%</a:t>
            </a:r>
          </a:p>
          <a:p>
            <a:pPr>
              <a:lnSpc>
                <a:spcPts val="2200"/>
              </a:lnSpc>
              <a:tabLst>
                <a:tab pos="63500" algn="l"/>
              </a:tabLst>
            </a:pPr>
            <a:r>
              <a:rPr lang="en-US" altLang="zh-CN" sz="1403" dirty="0" smtClean="0">
                <a:solidFill>
                  <a:srgbClr val="FFFFFF"/>
                </a:solidFill>
                <a:latin typeface="Times New Roman" pitchFamily="18" charset="0"/>
                <a:cs typeface="Times New Roman" pitchFamily="18" charset="0"/>
              </a:rPr>
              <a:t>+14%</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000"/>
              </a:lnSpc>
              <a:tabLst>
                <a:tab pos="63500" algn="l"/>
              </a:tabLst>
            </a:pPr>
            <a:r>
              <a:rPr lang="en-US" altLang="zh-CN" sz="1421" dirty="0" smtClean="0">
                <a:solidFill>
                  <a:srgbClr val="000000"/>
                </a:solidFill>
                <a:latin typeface="Times New Roman" pitchFamily="18" charset="0"/>
                <a:cs typeface="Times New Roman" pitchFamily="18" charset="0"/>
              </a:rPr>
              <a:t>+24%</a:t>
            </a:r>
          </a:p>
        </p:txBody>
      </p:sp>
      <p:sp>
        <p:nvSpPr>
          <p:cNvPr id="29" name="TextBox 1"/>
          <p:cNvSpPr txBox="1"/>
          <p:nvPr/>
        </p:nvSpPr>
        <p:spPr>
          <a:xfrm>
            <a:off x="457200" y="431800"/>
            <a:ext cx="7811434" cy="2110834"/>
          </a:xfrm>
          <a:prstGeom prst="rect">
            <a:avLst/>
          </a:prstGeom>
          <a:noFill/>
        </p:spPr>
        <p:txBody>
          <a:bodyPr wrap="none" lIns="0" tIns="0" rIns="0" rtlCol="0">
            <a:spAutoFit/>
          </a:bodyPr>
          <a:lstStyle/>
          <a:p>
            <a:pPr>
              <a:lnSpc>
                <a:spcPts val="1600"/>
              </a:lnSpc>
              <a:tabLst>
                <a:tab pos="152400" algn="l"/>
                <a:tab pos="2616200" algn="l"/>
                <a:tab pos="3149600" algn="l"/>
              </a:tabLst>
            </a:pPr>
            <a:endParaRPr lang="en-US" altLang="zh-CN" sz="1800" b="1" i="1" dirty="0" smtClean="0">
              <a:solidFill>
                <a:srgbClr val="0070C0"/>
              </a:solidFill>
              <a:latin typeface="Times New Roman" pitchFamily="18" charset="0"/>
              <a:cs typeface="Times New Roman" pitchFamily="18" charset="0"/>
            </a:endParaRP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marL="269875" indent="-269875">
              <a:lnSpc>
                <a:spcPts val="2400"/>
              </a:lnSpc>
              <a:buFont typeface="Wingdings" pitchFamily="2" charset="2"/>
              <a:buChar char="Ø"/>
              <a:tabLst>
                <a:tab pos="269875" algn="l"/>
                <a:tab pos="2616200" algn="l"/>
                <a:tab pos="3149600" algn="l"/>
              </a:tabLst>
            </a:pPr>
            <a:r>
              <a:rPr lang="en-US" altLang="zh-CN" dirty="0" smtClean="0">
                <a:solidFill>
                  <a:srgbClr val="000000"/>
                </a:solidFill>
                <a:latin typeface="+mj-lt"/>
                <a:cs typeface="Times New Roman" pitchFamily="18" charset="0"/>
              </a:rPr>
              <a:t>Deben </a:t>
            </a:r>
            <a:r>
              <a:rPr lang="en-US" altLang="zh-CN" dirty="0" err="1" smtClean="0">
                <a:solidFill>
                  <a:srgbClr val="000000"/>
                </a:solidFill>
                <a:latin typeface="+mj-lt"/>
                <a:cs typeface="Times New Roman" pitchFamily="18" charset="0"/>
              </a:rPr>
              <a:t>tomarse</a:t>
            </a:r>
            <a:r>
              <a:rPr lang="en-US" altLang="zh-CN" dirty="0" smtClean="0">
                <a:solidFill>
                  <a:srgbClr val="000000"/>
                </a:solidFill>
                <a:latin typeface="+mj-lt"/>
                <a:cs typeface="Times New Roman" pitchFamily="18" charset="0"/>
              </a:rPr>
              <a:t> </a:t>
            </a:r>
            <a:r>
              <a:rPr lang="en-US" altLang="zh-CN" dirty="0" err="1" smtClean="0">
                <a:solidFill>
                  <a:srgbClr val="000000"/>
                </a:solidFill>
                <a:latin typeface="+mj-lt"/>
                <a:cs typeface="Times New Roman" pitchFamily="18" charset="0"/>
              </a:rPr>
              <a:t>medidas</a:t>
            </a:r>
            <a:r>
              <a:rPr lang="en-US" altLang="zh-CN" dirty="0" smtClean="0">
                <a:solidFill>
                  <a:srgbClr val="000000"/>
                </a:solidFill>
                <a:latin typeface="+mj-lt"/>
                <a:cs typeface="Times New Roman" pitchFamily="18" charset="0"/>
              </a:rPr>
              <a:t> </a:t>
            </a:r>
            <a:r>
              <a:rPr lang="en-US" altLang="zh-CN" dirty="0" err="1" smtClean="0">
                <a:solidFill>
                  <a:srgbClr val="000000"/>
                </a:solidFill>
                <a:latin typeface="+mj-lt"/>
                <a:cs typeface="Times New Roman" pitchFamily="18" charset="0"/>
              </a:rPr>
              <a:t>para</a:t>
            </a:r>
            <a:r>
              <a:rPr lang="en-US" altLang="zh-CN" dirty="0" smtClean="0">
                <a:solidFill>
                  <a:srgbClr val="000000"/>
                </a:solidFill>
                <a:latin typeface="+mj-lt"/>
                <a:cs typeface="Times New Roman" pitchFamily="18" charset="0"/>
              </a:rPr>
              <a:t> </a:t>
            </a:r>
            <a:r>
              <a:rPr lang="en-US" altLang="zh-CN" dirty="0" err="1" smtClean="0">
                <a:solidFill>
                  <a:srgbClr val="000000"/>
                </a:solidFill>
                <a:latin typeface="+mj-lt"/>
                <a:cs typeface="Times New Roman" pitchFamily="18" charset="0"/>
              </a:rPr>
              <a:t>que</a:t>
            </a:r>
            <a:r>
              <a:rPr lang="en-US" altLang="zh-CN" dirty="0" smtClean="0">
                <a:solidFill>
                  <a:srgbClr val="000000"/>
                </a:solidFill>
                <a:latin typeface="+mj-lt"/>
                <a:cs typeface="Times New Roman" pitchFamily="18" charset="0"/>
              </a:rPr>
              <a:t> la</a:t>
            </a:r>
            <a:r>
              <a:rPr lang="en-US" altLang="zh-CN" dirty="0" smtClean="0">
                <a:latin typeface="+mj-lt"/>
                <a:cs typeface="Times New Roman" pitchFamily="18" charset="0"/>
              </a:rPr>
              <a:t> </a:t>
            </a:r>
            <a:r>
              <a:rPr lang="en-US" altLang="zh-CN" dirty="0" smtClean="0">
                <a:solidFill>
                  <a:srgbClr val="000000"/>
                </a:solidFill>
                <a:latin typeface="+mj-lt"/>
                <a:cs typeface="Times New Roman" pitchFamily="18" charset="0"/>
              </a:rPr>
              <a:t>estructura</a:t>
            </a:r>
            <a:r>
              <a:rPr lang="en-US" altLang="zh-CN" dirty="0" smtClean="0">
                <a:latin typeface="+mj-lt"/>
                <a:cs typeface="Times New Roman" pitchFamily="18" charset="0"/>
              </a:rPr>
              <a:t> </a:t>
            </a:r>
            <a:r>
              <a:rPr lang="en-US" altLang="zh-CN" dirty="0" smtClean="0">
                <a:solidFill>
                  <a:srgbClr val="000000"/>
                </a:solidFill>
                <a:latin typeface="+mj-lt"/>
                <a:cs typeface="Times New Roman" pitchFamily="18" charset="0"/>
              </a:rPr>
              <a:t>actual</a:t>
            </a:r>
            <a:r>
              <a:rPr lang="en-US" altLang="zh-CN" dirty="0" smtClean="0">
                <a:latin typeface="+mj-lt"/>
                <a:cs typeface="Times New Roman" pitchFamily="18" charset="0"/>
              </a:rPr>
              <a:t> </a:t>
            </a:r>
            <a:r>
              <a:rPr lang="en-US" altLang="zh-CN" dirty="0" smtClean="0">
                <a:solidFill>
                  <a:srgbClr val="000000"/>
                </a:solidFill>
                <a:latin typeface="+mj-lt"/>
                <a:cs typeface="Times New Roman" pitchFamily="18" charset="0"/>
              </a:rPr>
              <a:t>del</a:t>
            </a:r>
            <a:r>
              <a:rPr lang="en-US" altLang="zh-CN" dirty="0" smtClean="0">
                <a:latin typeface="+mj-lt"/>
                <a:cs typeface="Times New Roman" pitchFamily="18" charset="0"/>
              </a:rPr>
              <a:t> </a:t>
            </a:r>
            <a:r>
              <a:rPr lang="en-US" altLang="zh-CN" dirty="0" smtClean="0">
                <a:solidFill>
                  <a:srgbClr val="000000"/>
                </a:solidFill>
                <a:latin typeface="+mj-lt"/>
                <a:cs typeface="Times New Roman" pitchFamily="18" charset="0"/>
              </a:rPr>
              <a:t>ahorro</a:t>
            </a:r>
            <a:r>
              <a:rPr lang="en-US" altLang="zh-CN" dirty="0" smtClean="0">
                <a:latin typeface="+mj-lt"/>
                <a:cs typeface="Times New Roman" pitchFamily="18" charset="0"/>
              </a:rPr>
              <a:t> </a:t>
            </a:r>
            <a:r>
              <a:rPr lang="en-US" altLang="zh-CN" dirty="0" err="1" smtClean="0">
                <a:solidFill>
                  <a:srgbClr val="000000"/>
                </a:solidFill>
                <a:latin typeface="+mj-lt"/>
                <a:cs typeface="Times New Roman" pitchFamily="18" charset="0"/>
              </a:rPr>
              <a:t>financiero</a:t>
            </a:r>
            <a:r>
              <a:rPr lang="en-US" altLang="zh-CN" dirty="0" smtClean="0">
                <a:latin typeface="+mj-lt"/>
                <a:cs typeface="Times New Roman" pitchFamily="18" charset="0"/>
              </a:rPr>
              <a:t> </a:t>
            </a:r>
            <a:r>
              <a:rPr lang="en-US" altLang="zh-CN" dirty="0" smtClean="0">
                <a:solidFill>
                  <a:srgbClr val="000000"/>
                </a:solidFill>
                <a:latin typeface="+mj-lt"/>
                <a:cs typeface="Times New Roman" pitchFamily="18" charset="0"/>
              </a:rPr>
              <a:t>familiar</a:t>
            </a:r>
          </a:p>
          <a:p>
            <a:pPr marL="269875" indent="-269875">
              <a:lnSpc>
                <a:spcPts val="2400"/>
              </a:lnSpc>
              <a:tabLst>
                <a:tab pos="269875" algn="l"/>
                <a:tab pos="2616200" algn="l"/>
                <a:tab pos="3149600" algn="l"/>
              </a:tabLst>
            </a:pPr>
            <a:r>
              <a:rPr lang="en-US" altLang="zh-CN" dirty="0" smtClean="0">
                <a:latin typeface="+mj-lt"/>
                <a:cs typeface="Times New Roman" pitchFamily="18" charset="0"/>
              </a:rPr>
              <a:t>	en </a:t>
            </a:r>
            <a:r>
              <a:rPr lang="en-US" altLang="zh-CN" dirty="0" err="1" smtClean="0">
                <a:latin typeface="+mj-lt"/>
                <a:cs typeface="Times New Roman" pitchFamily="18" charset="0"/>
              </a:rPr>
              <a:t>España</a:t>
            </a:r>
            <a:r>
              <a:rPr lang="en-US" altLang="zh-CN" dirty="0" smtClean="0">
                <a:latin typeface="+mj-lt"/>
                <a:cs typeface="Times New Roman" pitchFamily="18" charset="0"/>
              </a:rPr>
              <a:t> </a:t>
            </a:r>
            <a:r>
              <a:rPr lang="en-US" altLang="zh-CN" dirty="0" err="1" smtClean="0">
                <a:latin typeface="+mj-lt"/>
                <a:cs typeface="Times New Roman" pitchFamily="18" charset="0"/>
              </a:rPr>
              <a:t>converja</a:t>
            </a:r>
            <a:r>
              <a:rPr lang="en-US" altLang="zh-CN" dirty="0" smtClean="0">
                <a:latin typeface="+mj-lt"/>
                <a:cs typeface="Times New Roman" pitchFamily="18" charset="0"/>
              </a:rPr>
              <a:t> con </a:t>
            </a:r>
            <a:r>
              <a:rPr lang="en-US" altLang="zh-CN" dirty="0" smtClean="0">
                <a:solidFill>
                  <a:srgbClr val="000000"/>
                </a:solidFill>
                <a:latin typeface="+mj-lt"/>
                <a:cs typeface="Times New Roman" pitchFamily="18" charset="0"/>
              </a:rPr>
              <a:t>la </a:t>
            </a:r>
            <a:r>
              <a:rPr lang="en-US" altLang="zh-CN" dirty="0" err="1" smtClean="0">
                <a:solidFill>
                  <a:srgbClr val="000000"/>
                </a:solidFill>
                <a:latin typeface="+mj-lt"/>
                <a:cs typeface="Times New Roman" pitchFamily="18" charset="0"/>
              </a:rPr>
              <a:t>estructura</a:t>
            </a:r>
            <a:r>
              <a:rPr lang="en-US" altLang="zh-CN" dirty="0" smtClean="0">
                <a:solidFill>
                  <a:srgbClr val="000000"/>
                </a:solidFill>
                <a:latin typeface="+mj-lt"/>
                <a:cs typeface="Times New Roman" pitchFamily="18" charset="0"/>
              </a:rPr>
              <a:t> del </a:t>
            </a:r>
            <a:r>
              <a:rPr lang="en-US" altLang="zh-CN" dirty="0" err="1" smtClean="0">
                <a:solidFill>
                  <a:srgbClr val="000000"/>
                </a:solidFill>
                <a:latin typeface="+mj-lt"/>
                <a:cs typeface="Times New Roman" pitchFamily="18" charset="0"/>
              </a:rPr>
              <a:t>ahorro</a:t>
            </a:r>
            <a:r>
              <a:rPr lang="en-US" altLang="zh-CN" dirty="0" smtClean="0">
                <a:solidFill>
                  <a:srgbClr val="000000"/>
                </a:solidFill>
                <a:latin typeface="+mj-lt"/>
                <a:cs typeface="Times New Roman" pitchFamily="18" charset="0"/>
              </a:rPr>
              <a:t> </a:t>
            </a:r>
            <a:r>
              <a:rPr lang="en-US" altLang="zh-CN" dirty="0" err="1" smtClean="0">
                <a:solidFill>
                  <a:srgbClr val="000000"/>
                </a:solidFill>
                <a:latin typeface="+mj-lt"/>
                <a:cs typeface="Times New Roman" pitchFamily="18" charset="0"/>
              </a:rPr>
              <a:t>financiero</a:t>
            </a:r>
            <a:r>
              <a:rPr lang="en-US" altLang="zh-CN" dirty="0" smtClean="0">
                <a:solidFill>
                  <a:srgbClr val="000000"/>
                </a:solidFill>
                <a:latin typeface="+mj-lt"/>
                <a:cs typeface="Times New Roman" pitchFamily="18" charset="0"/>
              </a:rPr>
              <a:t> familiar de la UE</a:t>
            </a:r>
          </a:p>
          <a:p>
            <a:pPr>
              <a:lnSpc>
                <a:spcPts val="1000"/>
              </a:lnSpc>
            </a:pPr>
            <a:endParaRPr lang="en-US" altLang="zh-CN" dirty="0" smtClean="0"/>
          </a:p>
          <a:p>
            <a:pPr>
              <a:lnSpc>
                <a:spcPts val="1000"/>
              </a:lnSpc>
            </a:pPr>
            <a:endParaRPr lang="en-US" altLang="zh-CN" dirty="0" smtClean="0"/>
          </a:p>
          <a:p>
            <a:pPr>
              <a:lnSpc>
                <a:spcPts val="2100"/>
              </a:lnSpc>
              <a:tabLst>
                <a:tab pos="152400" algn="l"/>
                <a:tab pos="2616200" algn="l"/>
                <a:tab pos="3149600" algn="l"/>
              </a:tabLst>
            </a:pPr>
            <a:r>
              <a:rPr lang="en-US" altLang="zh-CN" dirty="0" smtClean="0"/>
              <a:t>		</a:t>
            </a:r>
            <a:r>
              <a:rPr lang="en-US" altLang="zh-CN" sz="1403" b="1" dirty="0" smtClean="0">
                <a:solidFill>
                  <a:srgbClr val="000000"/>
                </a:solidFill>
                <a:latin typeface="Times New Roman" pitchFamily="18" charset="0"/>
                <a:cs typeface="Times New Roman" pitchFamily="18" charset="0"/>
              </a:rPr>
              <a:t>Distribución</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del</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Seguro</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de</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Vida</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y</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Pensiones</a:t>
            </a:r>
          </a:p>
          <a:p>
            <a:pPr>
              <a:lnSpc>
                <a:spcPts val="1600"/>
              </a:lnSpc>
              <a:tabLst>
                <a:tab pos="152400" algn="l"/>
                <a:tab pos="2616200" algn="l"/>
                <a:tab pos="3149600" algn="l"/>
              </a:tabLst>
            </a:pPr>
            <a:r>
              <a:rPr lang="en-US" altLang="zh-CN" dirty="0" smtClean="0"/>
              <a:t>			</a:t>
            </a:r>
            <a:r>
              <a:rPr lang="en-US" altLang="zh-CN" sz="1403" b="1" dirty="0" smtClean="0">
                <a:solidFill>
                  <a:srgbClr val="000000"/>
                </a:solidFill>
                <a:latin typeface="Times New Roman" pitchFamily="18" charset="0"/>
                <a:cs typeface="Times New Roman" pitchFamily="18" charset="0"/>
              </a:rPr>
              <a:t>vs.</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el</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total</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de</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Ahorro</a:t>
            </a:r>
            <a:r>
              <a:rPr lang="en-US" altLang="zh-CN" sz="1403" dirty="0" smtClean="0">
                <a:latin typeface="Times New Roman" pitchFamily="18" charset="0"/>
                <a:cs typeface="Times New Roman" pitchFamily="18" charset="0"/>
              </a:rPr>
              <a:t> </a:t>
            </a:r>
            <a:r>
              <a:rPr lang="en-US" altLang="zh-CN" sz="1403" b="1" dirty="0" smtClean="0">
                <a:solidFill>
                  <a:srgbClr val="000000"/>
                </a:solidFill>
                <a:latin typeface="Times New Roman" pitchFamily="18" charset="0"/>
                <a:cs typeface="Times New Roman" pitchFamily="18" charset="0"/>
              </a:rPr>
              <a:t>Financiero</a:t>
            </a:r>
          </a:p>
        </p:txBody>
      </p:sp>
      <p:sp>
        <p:nvSpPr>
          <p:cNvPr id="30" name="TextBox 1"/>
          <p:cNvSpPr txBox="1"/>
          <p:nvPr/>
        </p:nvSpPr>
        <p:spPr>
          <a:xfrm>
            <a:off x="3704492" y="5981700"/>
            <a:ext cx="349135" cy="200055"/>
          </a:xfrm>
          <a:prstGeom prst="rect">
            <a:avLst/>
          </a:prstGeom>
          <a:noFill/>
        </p:spPr>
        <p:txBody>
          <a:bodyPr wrap="none" lIns="0" tIns="0" rIns="0" rtlCol="0">
            <a:spAutoFit/>
          </a:bodyPr>
          <a:lstStyle/>
          <a:p>
            <a:pPr>
              <a:lnSpc>
                <a:spcPts val="1200"/>
              </a:lnSpc>
              <a:tabLst/>
            </a:pPr>
            <a:r>
              <a:rPr lang="en-US" altLang="zh-CN" sz="1403" b="1" dirty="0" smtClean="0">
                <a:solidFill>
                  <a:srgbClr val="000000"/>
                </a:solidFill>
                <a:latin typeface="Times New Roman" pitchFamily="18" charset="0"/>
                <a:cs typeface="Times New Roman" pitchFamily="18" charset="0"/>
              </a:rPr>
              <a:t>2011</a:t>
            </a:r>
          </a:p>
        </p:txBody>
      </p:sp>
      <p:sp>
        <p:nvSpPr>
          <p:cNvPr id="31" name="TextBox 1"/>
          <p:cNvSpPr txBox="1"/>
          <p:nvPr/>
        </p:nvSpPr>
        <p:spPr>
          <a:xfrm>
            <a:off x="5744308" y="5232400"/>
            <a:ext cx="437620" cy="995144"/>
          </a:xfrm>
          <a:prstGeom prst="rect">
            <a:avLst/>
          </a:prstGeom>
          <a:noFill/>
        </p:spPr>
        <p:txBody>
          <a:bodyPr wrap="none" lIns="0" tIns="0" rIns="0" rtlCol="0">
            <a:spAutoFit/>
          </a:bodyPr>
          <a:lstStyle/>
          <a:p>
            <a:pPr>
              <a:lnSpc>
                <a:spcPts val="1300"/>
              </a:lnSpc>
              <a:tabLst/>
            </a:pPr>
            <a:r>
              <a:rPr lang="en-US" altLang="zh-CN" sz="1421" dirty="0" smtClean="0">
                <a:solidFill>
                  <a:srgbClr val="000000"/>
                </a:solidFill>
                <a:latin typeface="Times New Roman" pitchFamily="18" charset="0"/>
                <a:cs typeface="Times New Roman" pitchFamily="18" charset="0"/>
              </a:rPr>
              <a:t>+33%</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2100"/>
              </a:lnSpc>
              <a:tabLst/>
            </a:pPr>
            <a:r>
              <a:rPr lang="en-US" altLang="zh-CN" sz="1403" b="1" dirty="0" smtClean="0">
                <a:solidFill>
                  <a:srgbClr val="000000"/>
                </a:solidFill>
                <a:latin typeface="Times New Roman" pitchFamily="18" charset="0"/>
                <a:cs typeface="Times New Roman" pitchFamily="18" charset="0"/>
              </a:rPr>
              <a:t>2010</a:t>
            </a:r>
          </a:p>
        </p:txBody>
      </p:sp>
      <p:sp>
        <p:nvSpPr>
          <p:cNvPr id="34" name="TextBox 1"/>
          <p:cNvSpPr txBox="1"/>
          <p:nvPr/>
        </p:nvSpPr>
        <p:spPr>
          <a:xfrm>
            <a:off x="6804579" y="5157192"/>
            <a:ext cx="719749" cy="200055"/>
          </a:xfrm>
          <a:prstGeom prst="rect">
            <a:avLst/>
          </a:prstGeom>
          <a:noFill/>
        </p:spPr>
        <p:txBody>
          <a:bodyPr wrap="none" lIns="0" tIns="0" rIns="0" rtlCol="0">
            <a:spAutoFit/>
          </a:bodyPr>
          <a:lstStyle/>
          <a:p>
            <a:pPr>
              <a:lnSpc>
                <a:spcPts val="1200"/>
              </a:lnSpc>
              <a:tabLst/>
            </a:pPr>
            <a:r>
              <a:rPr lang="en-US" altLang="zh-CN" sz="1403" dirty="0" smtClean="0">
                <a:solidFill>
                  <a:srgbClr val="000000"/>
                </a:solidFill>
                <a:latin typeface="Times New Roman" pitchFamily="18" charset="0"/>
                <a:cs typeface="Times New Roman" pitchFamily="18" charset="0"/>
              </a:rPr>
              <a:t>Depósitos</a:t>
            </a:r>
          </a:p>
        </p:txBody>
      </p:sp>
      <p:sp>
        <p:nvSpPr>
          <p:cNvPr id="36" name="TextBox 1"/>
          <p:cNvSpPr txBox="1"/>
          <p:nvPr/>
        </p:nvSpPr>
        <p:spPr>
          <a:xfrm>
            <a:off x="6732240" y="4237057"/>
            <a:ext cx="1457130" cy="357662"/>
          </a:xfrm>
          <a:prstGeom prst="rect">
            <a:avLst/>
          </a:prstGeom>
          <a:noFill/>
        </p:spPr>
        <p:txBody>
          <a:bodyPr wrap="none" lIns="0" tIns="0" rIns="0" rtlCol="0">
            <a:spAutoFit/>
          </a:bodyPr>
          <a:lstStyle/>
          <a:p>
            <a:pPr>
              <a:lnSpc>
                <a:spcPts val="1200"/>
              </a:lnSpc>
              <a:tabLst/>
            </a:pPr>
            <a:r>
              <a:rPr lang="en-US" altLang="zh-CN" sz="1403" dirty="0" err="1" smtClean="0">
                <a:solidFill>
                  <a:srgbClr val="000000"/>
                </a:solidFill>
                <a:latin typeface="Times New Roman" pitchFamily="18" charset="0"/>
                <a:cs typeface="Times New Roman" pitchFamily="18" charset="0"/>
              </a:rPr>
              <a:t>Fondos</a:t>
            </a:r>
            <a:r>
              <a:rPr lang="en-US" altLang="zh-CN" sz="1403" dirty="0" smtClean="0">
                <a:solidFill>
                  <a:srgbClr val="000000"/>
                </a:solidFill>
                <a:latin typeface="Times New Roman" pitchFamily="18" charset="0"/>
                <a:cs typeface="Times New Roman" pitchFamily="18" charset="0"/>
              </a:rPr>
              <a:t> de </a:t>
            </a:r>
            <a:r>
              <a:rPr lang="en-US" altLang="zh-CN" sz="1403" dirty="0" err="1" smtClean="0">
                <a:solidFill>
                  <a:srgbClr val="000000"/>
                </a:solidFill>
                <a:latin typeface="Times New Roman" pitchFamily="18" charset="0"/>
                <a:cs typeface="Times New Roman" pitchFamily="18" charset="0"/>
              </a:rPr>
              <a:t>inversión</a:t>
            </a:r>
            <a:endParaRPr lang="en-US" altLang="zh-CN" sz="1403" dirty="0" smtClean="0">
              <a:solidFill>
                <a:srgbClr val="000000"/>
              </a:solidFill>
              <a:latin typeface="Times New Roman" pitchFamily="18" charset="0"/>
              <a:cs typeface="Times New Roman" pitchFamily="18" charset="0"/>
            </a:endParaRPr>
          </a:p>
          <a:p>
            <a:pPr>
              <a:lnSpc>
                <a:spcPts val="1200"/>
              </a:lnSpc>
              <a:tabLst/>
            </a:pPr>
            <a:r>
              <a:rPr lang="en-US" altLang="zh-CN" sz="1403" dirty="0" smtClean="0">
                <a:solidFill>
                  <a:srgbClr val="000000"/>
                </a:solidFill>
                <a:latin typeface="Times New Roman" pitchFamily="18" charset="0"/>
                <a:cs typeface="Times New Roman" pitchFamily="18" charset="0"/>
              </a:rPr>
              <a:t>y </a:t>
            </a:r>
            <a:r>
              <a:rPr lang="en-US" altLang="zh-CN" sz="1403" dirty="0" err="1" smtClean="0">
                <a:solidFill>
                  <a:srgbClr val="000000"/>
                </a:solidFill>
                <a:latin typeface="Times New Roman" pitchFamily="18" charset="0"/>
                <a:cs typeface="Times New Roman" pitchFamily="18" charset="0"/>
              </a:rPr>
              <a:t>renta</a:t>
            </a:r>
            <a:r>
              <a:rPr lang="en-US" altLang="zh-CN" sz="1403" dirty="0" smtClean="0">
                <a:solidFill>
                  <a:srgbClr val="000000"/>
                </a:solidFill>
                <a:latin typeface="Times New Roman" pitchFamily="18" charset="0"/>
                <a:cs typeface="Times New Roman" pitchFamily="18" charset="0"/>
              </a:rPr>
              <a:t> variable</a:t>
            </a:r>
          </a:p>
        </p:txBody>
      </p:sp>
      <p:sp>
        <p:nvSpPr>
          <p:cNvPr id="37" name="Freeform 3"/>
          <p:cNvSpPr/>
          <p:nvPr/>
        </p:nvSpPr>
        <p:spPr>
          <a:xfrm>
            <a:off x="6660232" y="3179887"/>
            <a:ext cx="1905879" cy="465137"/>
          </a:xfrm>
          <a:custGeom>
            <a:avLst/>
            <a:gdLst>
              <a:gd name="connsiteX0" fmla="*/ 6350 w 2064702"/>
              <a:gd name="connsiteY0" fmla="*/ 81762 h 465137"/>
              <a:gd name="connsiteX1" fmla="*/ 81762 w 2064702"/>
              <a:gd name="connsiteY1" fmla="*/ 6350 h 465137"/>
              <a:gd name="connsiteX2" fmla="*/ 81762 w 2064702"/>
              <a:gd name="connsiteY2" fmla="*/ 6350 h 465137"/>
              <a:gd name="connsiteX3" fmla="*/ 1982939 w 2064702"/>
              <a:gd name="connsiteY3" fmla="*/ 6350 h 465137"/>
              <a:gd name="connsiteX4" fmla="*/ 2058352 w 2064702"/>
              <a:gd name="connsiteY4" fmla="*/ 81762 h 465137"/>
              <a:gd name="connsiteX5" fmla="*/ 2058352 w 2064702"/>
              <a:gd name="connsiteY5" fmla="*/ 81762 h 465137"/>
              <a:gd name="connsiteX6" fmla="*/ 2058352 w 2064702"/>
              <a:gd name="connsiteY6" fmla="*/ 383387 h 465137"/>
              <a:gd name="connsiteX7" fmla="*/ 1982939 w 2064702"/>
              <a:gd name="connsiteY7" fmla="*/ 458787 h 465137"/>
              <a:gd name="connsiteX8" fmla="*/ 81762 w 2064702"/>
              <a:gd name="connsiteY8" fmla="*/ 458787 h 465137"/>
              <a:gd name="connsiteX9" fmla="*/ 6350 w 2064702"/>
              <a:gd name="connsiteY9" fmla="*/ 383387 h 465137"/>
              <a:gd name="connsiteX10" fmla="*/ 6350 w 2064702"/>
              <a:gd name="connsiteY10" fmla="*/ 81762 h 465137"/>
            </a:gdLst>
            <a:ahLst/>
            <a:cxnLst>
              <a:cxn ang="0">
                <a:pos x="connsiteX0" y="connsiteY0"/>
              </a:cxn>
              <a:cxn ang="1">
                <a:pos x="connsiteX1" y="connsiteY1"/>
              </a:cxn>
              <a:cxn ang="2">
                <a:pos x="connsiteX2" y="connsiteY2"/>
              </a:cxn>
              <a:cxn ang="3">
                <a:pos x="connsiteX3" y="connsiteY3"/>
              </a:cxn>
              <a:cxn ang="4">
                <a:pos x="connsiteX4" y="connsiteY4"/>
              </a:cxn>
              <a:cxn ang="5">
                <a:pos x="connsiteX5" y="connsiteY5"/>
              </a:cxn>
              <a:cxn ang="6">
                <a:pos x="connsiteX6" y="connsiteY6"/>
              </a:cxn>
              <a:cxn ang="7">
                <a:pos x="connsiteX7" y="connsiteY7"/>
              </a:cxn>
              <a:cxn ang="8">
                <a:pos x="connsiteX8" y="connsiteY8"/>
              </a:cxn>
              <a:cxn ang="9">
                <a:pos x="connsiteX9" y="connsiteY9"/>
              </a:cxn>
              <a:cxn ang="10">
                <a:pos x="connsiteX10" y="connsiteY10"/>
              </a:cxn>
            </a:cxnLst>
            <a:rect l="l" t="t" r="r" b="b"/>
            <a:pathLst>
              <a:path w="2064702" h="465137">
                <a:moveTo>
                  <a:pt x="6350" y="81762"/>
                </a:moveTo>
                <a:cubicBezTo>
                  <a:pt x="6350" y="40119"/>
                  <a:pt x="40106" y="6350"/>
                  <a:pt x="81762" y="6350"/>
                </a:cubicBezTo>
                <a:lnTo>
                  <a:pt x="81762" y="6350"/>
                </a:lnTo>
                <a:lnTo>
                  <a:pt x="1982939" y="6350"/>
                </a:lnTo>
                <a:cubicBezTo>
                  <a:pt x="2024583" y="6350"/>
                  <a:pt x="2058352" y="40119"/>
                  <a:pt x="2058352" y="81762"/>
                </a:cubicBezTo>
                <a:lnTo>
                  <a:pt x="2058352" y="81762"/>
                </a:lnTo>
                <a:lnTo>
                  <a:pt x="2058352" y="383387"/>
                </a:lnTo>
                <a:cubicBezTo>
                  <a:pt x="2058352" y="425031"/>
                  <a:pt x="2024583" y="458787"/>
                  <a:pt x="1982939" y="458787"/>
                </a:cubicBezTo>
                <a:lnTo>
                  <a:pt x="81762" y="458787"/>
                </a:lnTo>
                <a:cubicBezTo>
                  <a:pt x="40106" y="458787"/>
                  <a:pt x="6350" y="425031"/>
                  <a:pt x="6350" y="383387"/>
                </a:cubicBezTo>
                <a:lnTo>
                  <a:pt x="6350" y="81762"/>
                </a:lnTo>
              </a:path>
            </a:pathLst>
          </a:custGeom>
          <a:solidFill>
            <a:srgbClr val="F2F2F2">
              <a:alpha val="100000"/>
            </a:srgbClr>
          </a:solidFill>
          <a:ln w="12700">
            <a:solidFill>
              <a:srgbClr val="364D6E">
                <a:alpha val="10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TextBox 1"/>
          <p:cNvSpPr txBox="1"/>
          <p:nvPr/>
        </p:nvSpPr>
        <p:spPr>
          <a:xfrm>
            <a:off x="6804248" y="3284984"/>
            <a:ext cx="1631857" cy="357662"/>
          </a:xfrm>
          <a:prstGeom prst="rect">
            <a:avLst/>
          </a:prstGeom>
          <a:noFill/>
        </p:spPr>
        <p:txBody>
          <a:bodyPr wrap="none" lIns="0" tIns="0" rIns="0" rtlCol="0">
            <a:spAutoFit/>
          </a:bodyPr>
          <a:lstStyle/>
          <a:p>
            <a:pPr>
              <a:lnSpc>
                <a:spcPts val="1200"/>
              </a:lnSpc>
              <a:tabLst/>
            </a:pPr>
            <a:r>
              <a:rPr lang="en-US" altLang="zh-CN" sz="1403" b="1" dirty="0" smtClean="0">
                <a:solidFill>
                  <a:srgbClr val="000000"/>
                </a:solidFill>
                <a:latin typeface="Times New Roman" pitchFamily="18" charset="0"/>
                <a:cs typeface="Times New Roman" pitchFamily="18" charset="0"/>
              </a:rPr>
              <a:t>Seguros de vida</a:t>
            </a:r>
          </a:p>
          <a:p>
            <a:pPr>
              <a:lnSpc>
                <a:spcPts val="1200"/>
              </a:lnSpc>
              <a:tabLst/>
            </a:pPr>
            <a:r>
              <a:rPr lang="en-US" altLang="zh-CN" sz="1403" b="1" dirty="0" smtClean="0">
                <a:solidFill>
                  <a:srgbClr val="000000"/>
                </a:solidFill>
                <a:latin typeface="Times New Roman" pitchFamily="18" charset="0"/>
                <a:cs typeface="Times New Roman" pitchFamily="18" charset="0"/>
              </a:rPr>
              <a:t>y planes de pensiones</a:t>
            </a:r>
          </a:p>
        </p:txBody>
      </p:sp>
      <p:sp>
        <p:nvSpPr>
          <p:cNvPr id="39" name="TextBox 1"/>
          <p:cNvSpPr txBox="1"/>
          <p:nvPr/>
        </p:nvSpPr>
        <p:spPr>
          <a:xfrm>
            <a:off x="6732571" y="2708920"/>
            <a:ext cx="703719" cy="203774"/>
          </a:xfrm>
          <a:prstGeom prst="rect">
            <a:avLst/>
          </a:prstGeom>
          <a:noFill/>
        </p:spPr>
        <p:txBody>
          <a:bodyPr wrap="none" lIns="0" tIns="0" rIns="0" rtlCol="0">
            <a:spAutoFit/>
          </a:bodyPr>
          <a:lstStyle/>
          <a:p>
            <a:pPr>
              <a:lnSpc>
                <a:spcPts val="1200"/>
              </a:lnSpc>
              <a:tabLst/>
            </a:pPr>
            <a:r>
              <a:rPr lang="en-US" altLang="zh-CN" sz="1403" dirty="0" err="1" smtClean="0">
                <a:solidFill>
                  <a:srgbClr val="000000"/>
                </a:solidFill>
                <a:latin typeface="Times New Roman" pitchFamily="18" charset="0"/>
                <a:cs typeface="Times New Roman" pitchFamily="18" charset="0"/>
              </a:rPr>
              <a:t>Renta</a:t>
            </a:r>
            <a:r>
              <a:rPr lang="en-US" altLang="zh-CN" sz="1403" dirty="0" smtClean="0">
                <a:solidFill>
                  <a:srgbClr val="000000"/>
                </a:solidFill>
                <a:latin typeface="Times New Roman" pitchFamily="18" charset="0"/>
                <a:cs typeface="Times New Roman" pitchFamily="18" charset="0"/>
              </a:rPr>
              <a:t> </a:t>
            </a:r>
            <a:r>
              <a:rPr lang="en-US" altLang="zh-CN" sz="1403" dirty="0" err="1" smtClean="0">
                <a:solidFill>
                  <a:srgbClr val="000000"/>
                </a:solidFill>
                <a:latin typeface="Times New Roman" pitchFamily="18" charset="0"/>
                <a:cs typeface="Times New Roman" pitchFamily="18" charset="0"/>
              </a:rPr>
              <a:t>fija</a:t>
            </a:r>
            <a:endParaRPr lang="en-US" altLang="zh-CN" sz="1403" dirty="0" smtClean="0">
              <a:solidFill>
                <a:srgbClr val="000000"/>
              </a:solidFill>
              <a:latin typeface="Times New Roman" pitchFamily="18" charset="0"/>
              <a:cs typeface="Times New Roman" pitchFamily="18" charset="0"/>
            </a:endParaRPr>
          </a:p>
        </p:txBody>
      </p:sp>
      <p:sp>
        <p:nvSpPr>
          <p:cNvPr id="40" name="TextBox 1"/>
          <p:cNvSpPr txBox="1"/>
          <p:nvPr/>
        </p:nvSpPr>
        <p:spPr>
          <a:xfrm>
            <a:off x="6748601" y="2492896"/>
            <a:ext cx="399148" cy="203774"/>
          </a:xfrm>
          <a:prstGeom prst="rect">
            <a:avLst/>
          </a:prstGeom>
          <a:noFill/>
        </p:spPr>
        <p:txBody>
          <a:bodyPr wrap="none" lIns="0" tIns="0" rIns="0" rtlCol="0">
            <a:spAutoFit/>
          </a:bodyPr>
          <a:lstStyle/>
          <a:p>
            <a:pPr>
              <a:lnSpc>
                <a:spcPts val="1200"/>
              </a:lnSpc>
              <a:tabLst/>
            </a:pPr>
            <a:r>
              <a:rPr lang="en-US" altLang="zh-CN" sz="1403" dirty="0" err="1" smtClean="0">
                <a:solidFill>
                  <a:srgbClr val="000000"/>
                </a:solidFill>
                <a:latin typeface="Times New Roman" pitchFamily="18" charset="0"/>
                <a:cs typeface="Times New Roman" pitchFamily="18" charset="0"/>
              </a:rPr>
              <a:t>Otros</a:t>
            </a:r>
            <a:endParaRPr lang="en-US" altLang="zh-CN" sz="1403" dirty="0" smtClean="0">
              <a:solidFill>
                <a:srgbClr val="000000"/>
              </a:solidFill>
              <a:latin typeface="Times New Roman" pitchFamily="18" charset="0"/>
              <a:cs typeface="Times New Roman" pitchFamily="18" charset="0"/>
            </a:endParaRPr>
          </a:p>
        </p:txBody>
      </p:sp>
      <p:sp>
        <p:nvSpPr>
          <p:cNvPr id="41" name="40 CuadroTexto"/>
          <p:cNvSpPr txBox="1"/>
          <p:nvPr/>
        </p:nvSpPr>
        <p:spPr>
          <a:xfrm>
            <a:off x="251520" y="323945"/>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Es necesario un cambio en el patrón del ahorro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42" name="41 Rectángulo"/>
          <p:cNvSpPr/>
          <p:nvPr/>
        </p:nvSpPr>
        <p:spPr>
          <a:xfrm>
            <a:off x="8590794" y="6300028"/>
            <a:ext cx="301686" cy="276999"/>
          </a:xfrm>
          <a:prstGeom prst="rect">
            <a:avLst/>
          </a:prstGeom>
        </p:spPr>
        <p:txBody>
          <a:bodyPr wrap="square">
            <a:spAutoFit/>
          </a:bodyPr>
          <a:lstStyle/>
          <a:p>
            <a:fld id="{E1D864E9-44EC-4ED6-BE0C-C4903D45125F}" type="slidenum">
              <a:rPr lang="es-ES" sz="1200" smtClean="0"/>
              <a:pPr/>
              <a:t>8</a:t>
            </a:fld>
            <a:endParaRPr lang="es-E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250825" y="1484313"/>
            <a:ext cx="7705725" cy="4622800"/>
          </a:xfrm>
          <a:prstGeom prst="rect">
            <a:avLst/>
          </a:prstGeom>
          <a:noFill/>
          <a:ln w="9525" algn="ctr">
            <a:noFill/>
            <a:miter lim="800000"/>
            <a:headEnd/>
            <a:tailEnd/>
          </a:ln>
        </p:spPr>
        <p:txBody>
          <a:bodyPr>
            <a:spAutoFit/>
          </a:bodyPr>
          <a:lstStyle/>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a:p>
            <a:pPr marL="342900" indent="-342900">
              <a:lnSpc>
                <a:spcPct val="90000"/>
              </a:lnSpc>
              <a:spcBef>
                <a:spcPct val="50000"/>
              </a:spcBef>
              <a:buFont typeface="Wingdings" pitchFamily="2" charset="2"/>
              <a:buNone/>
            </a:pPr>
            <a:endParaRPr lang="es-ES" sz="2200" u="sng"/>
          </a:p>
        </p:txBody>
      </p:sp>
      <p:sp>
        <p:nvSpPr>
          <p:cNvPr id="17411" name="Rectangle 4"/>
          <p:cNvSpPr>
            <a:spLocks noChangeArrowheads="1"/>
          </p:cNvSpPr>
          <p:nvPr/>
        </p:nvSpPr>
        <p:spPr bwMode="auto">
          <a:xfrm>
            <a:off x="-4664075" y="1368425"/>
            <a:ext cx="9144000" cy="0"/>
          </a:xfrm>
          <a:prstGeom prst="rect">
            <a:avLst/>
          </a:prstGeom>
          <a:noFill/>
          <a:ln w="9525" algn="ctr">
            <a:noFill/>
            <a:miter lim="800000"/>
            <a:headEnd/>
            <a:tailEnd/>
          </a:ln>
        </p:spPr>
        <p:txBody>
          <a:bodyPr wrap="none" anchor="ctr">
            <a:spAutoFit/>
          </a:bodyPr>
          <a:lstStyle/>
          <a:p>
            <a:endParaRPr lang="es-ES"/>
          </a:p>
        </p:txBody>
      </p:sp>
      <p:sp>
        <p:nvSpPr>
          <p:cNvPr id="17412" name="Rectangle 5"/>
          <p:cNvSpPr>
            <a:spLocks noChangeArrowheads="1"/>
          </p:cNvSpPr>
          <p:nvPr/>
        </p:nvSpPr>
        <p:spPr bwMode="auto">
          <a:xfrm>
            <a:off x="0" y="1617663"/>
            <a:ext cx="9144000" cy="0"/>
          </a:xfrm>
          <a:prstGeom prst="rect">
            <a:avLst/>
          </a:prstGeom>
          <a:noFill/>
          <a:ln w="9525" algn="ctr">
            <a:noFill/>
            <a:miter lim="800000"/>
            <a:headEnd/>
            <a:tailEnd/>
          </a:ln>
        </p:spPr>
        <p:txBody>
          <a:bodyPr wrap="none" anchor="ctr">
            <a:spAutoFit/>
          </a:bodyPr>
          <a:lstStyle/>
          <a:p>
            <a:endParaRPr lang="es-ES"/>
          </a:p>
        </p:txBody>
      </p:sp>
      <p:pic>
        <p:nvPicPr>
          <p:cNvPr id="80898" name="Imagen 1" descr="image001"/>
          <p:cNvPicPr>
            <a:picLocks noChangeAspect="1" noChangeArrowheads="1"/>
          </p:cNvPicPr>
          <p:nvPr/>
        </p:nvPicPr>
        <p:blipFill>
          <a:blip r:embed="rId3" cstate="print"/>
          <a:srcRect/>
          <a:stretch>
            <a:fillRect/>
          </a:stretch>
        </p:blipFill>
        <p:spPr bwMode="auto">
          <a:xfrm>
            <a:off x="312048" y="1556792"/>
            <a:ext cx="8508424" cy="4644630"/>
          </a:xfrm>
          <a:prstGeom prst="rect">
            <a:avLst/>
          </a:prstGeom>
          <a:noFill/>
          <a:ln w="9525">
            <a:noFill/>
            <a:miter lim="800000"/>
            <a:headEnd/>
            <a:tailEnd/>
          </a:ln>
        </p:spPr>
      </p:pic>
      <p:sp>
        <p:nvSpPr>
          <p:cNvPr id="8" name="7 CuadroTexto"/>
          <p:cNvSpPr txBox="1"/>
          <p:nvPr/>
        </p:nvSpPr>
        <p:spPr>
          <a:xfrm>
            <a:off x="251520" y="323945"/>
            <a:ext cx="8640960" cy="584775"/>
          </a:xfrm>
          <a:prstGeom prst="rect">
            <a:avLst/>
          </a:prstGeom>
          <a:noFill/>
        </p:spPr>
        <p:txBody>
          <a:bodyPr wrap="square" rtlCol="0">
            <a:spAutoFit/>
          </a:bodyPr>
          <a:lstStyle/>
          <a:p>
            <a:pPr algn="ctr"/>
            <a:r>
              <a:rPr lang="es-ES" sz="3200" b="1" dirty="0" smtClean="0">
                <a:solidFill>
                  <a:srgbClr val="002060"/>
                </a:solidFill>
                <a:effectLst>
                  <a:outerShdw blurRad="38100" dist="38100" dir="2700000" algn="tl">
                    <a:srgbClr val="000000">
                      <a:alpha val="43137"/>
                    </a:srgbClr>
                  </a:outerShdw>
                </a:effectLst>
                <a:latin typeface="Berlin Sans FB Demi" pitchFamily="34" charset="0"/>
              </a:rPr>
              <a:t>Es necesario un cambio en el patrón del ahorro</a:t>
            </a:r>
            <a:endParaRPr lang="es-ES" sz="600" b="1" dirty="0">
              <a:solidFill>
                <a:srgbClr val="FF0000"/>
              </a:solidFill>
              <a:effectLst>
                <a:outerShdw blurRad="38100" dist="38100" dir="2700000" algn="tl">
                  <a:srgbClr val="000000">
                    <a:alpha val="43137"/>
                  </a:srgbClr>
                </a:outerShdw>
              </a:effectLst>
              <a:latin typeface="Berlin Sans FB Demi" pitchFamily="34" charset="0"/>
            </a:endParaRPr>
          </a:p>
        </p:txBody>
      </p:sp>
      <p:sp>
        <p:nvSpPr>
          <p:cNvPr id="7" name="6 Rectángulo"/>
          <p:cNvSpPr/>
          <p:nvPr/>
        </p:nvSpPr>
        <p:spPr>
          <a:xfrm>
            <a:off x="8662802" y="6228020"/>
            <a:ext cx="301686" cy="276999"/>
          </a:xfrm>
          <a:prstGeom prst="rect">
            <a:avLst/>
          </a:prstGeom>
        </p:spPr>
        <p:txBody>
          <a:bodyPr wrap="square">
            <a:spAutoFit/>
          </a:bodyPr>
          <a:lstStyle/>
          <a:p>
            <a:fld id="{E1D864E9-44EC-4ED6-BE0C-C4903D45125F}" type="slidenum">
              <a:rPr lang="es-ES" sz="1200" smtClean="0"/>
              <a:pPr/>
              <a:t>9</a:t>
            </a:fld>
            <a:endParaRPr lang="es-E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2187</TotalTime>
  <Words>2052</Words>
  <Application>Microsoft Office PowerPoint</Application>
  <PresentationFormat>Presentación en pantalla (4:3)</PresentationFormat>
  <Paragraphs>451</Paragraphs>
  <Slides>23</Slides>
  <Notes>17</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mvazquez</dc:creator>
  <cp:lastModifiedBy>Administrador</cp:lastModifiedBy>
  <cp:revision>1311</cp:revision>
  <dcterms:created xsi:type="dcterms:W3CDTF">2012-02-14T12:28:28Z</dcterms:created>
  <dcterms:modified xsi:type="dcterms:W3CDTF">2014-06-02T12:59:24Z</dcterms:modified>
</cp:coreProperties>
</file>